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345" r:id="rId2"/>
    <p:sldId id="397" r:id="rId3"/>
    <p:sldId id="346" r:id="rId4"/>
    <p:sldId id="383" r:id="rId5"/>
    <p:sldId id="392" r:id="rId6"/>
    <p:sldId id="353" r:id="rId7"/>
    <p:sldId id="354" r:id="rId8"/>
    <p:sldId id="355" r:id="rId9"/>
    <p:sldId id="356" r:id="rId10"/>
    <p:sldId id="359" r:id="rId11"/>
    <p:sldId id="360" r:id="rId12"/>
    <p:sldId id="361" r:id="rId13"/>
    <p:sldId id="384" r:id="rId14"/>
    <p:sldId id="362" r:id="rId15"/>
    <p:sldId id="393" r:id="rId16"/>
    <p:sldId id="394" r:id="rId17"/>
    <p:sldId id="388" r:id="rId18"/>
    <p:sldId id="363" r:id="rId19"/>
    <p:sldId id="364" r:id="rId20"/>
    <p:sldId id="365" r:id="rId21"/>
    <p:sldId id="366" r:id="rId22"/>
    <p:sldId id="367" r:id="rId23"/>
    <p:sldId id="368" r:id="rId24"/>
    <p:sldId id="369" r:id="rId25"/>
    <p:sldId id="370" r:id="rId26"/>
    <p:sldId id="371" r:id="rId27"/>
    <p:sldId id="372" r:id="rId28"/>
    <p:sldId id="386" r:id="rId29"/>
    <p:sldId id="373" r:id="rId30"/>
    <p:sldId id="374" r:id="rId31"/>
    <p:sldId id="395" r:id="rId32"/>
    <p:sldId id="396" r:id="rId33"/>
    <p:sldId id="375" r:id="rId34"/>
    <p:sldId id="376" r:id="rId35"/>
    <p:sldId id="377" r:id="rId36"/>
    <p:sldId id="378" r:id="rId37"/>
    <p:sldId id="379" r:id="rId38"/>
    <p:sldId id="380" r:id="rId39"/>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681" autoAdjust="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A72C2AA8-A235-45D4-8A05-CA6C1AD8310E}" type="datetimeFigureOut">
              <a:rPr lang="en-US"/>
              <a:pPr>
                <a:defRPr/>
              </a:pPr>
              <a:t>12/19/2020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fontAlgn="auto">
              <a:spcBef>
                <a:spcPts val="0"/>
              </a:spcBef>
              <a:spcAft>
                <a:spcPts val="0"/>
              </a:spcAft>
              <a:defRPr sz="1200">
                <a:latin typeface="+mn-lt"/>
                <a:cs typeface="+mn-cs"/>
              </a:defRPr>
            </a:lvl1pPr>
          </a:lstStyle>
          <a:p>
            <a:pPr>
              <a:defRPr/>
            </a:pPr>
            <a:fld id="{BF9D9FE6-D46B-4BDE-85AA-60000AF14500}" type="slidenum">
              <a:rPr lang="en-US"/>
              <a:pPr>
                <a:defRPr/>
              </a:pPr>
              <a:t>‹#›</a:t>
            </a:fld>
            <a:endParaRPr lang="en-US"/>
          </a:p>
        </p:txBody>
      </p:sp>
    </p:spTree>
    <p:extLst>
      <p:ext uri="{BB962C8B-B14F-4D97-AF65-F5344CB8AC3E}">
        <p14:creationId xmlns:p14="http://schemas.microsoft.com/office/powerpoint/2010/main" val="6670064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65D8CEC0-A93D-4DA1-AFC9-F7A62BE44425}" type="slidenum">
              <a:rPr lang="en-US" altLang="ar-IQ" sz="1200">
                <a:latin typeface="Times New Roman" pitchFamily="18" charset="0"/>
              </a:rPr>
              <a:pPr>
                <a:defRPr/>
              </a:pPr>
              <a:t>5</a:t>
            </a:fld>
            <a:endParaRPr lang="en-US" altLang="ar-IQ" sz="1200">
              <a:latin typeface="Times New Roman" pitchFamily="18"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IQ" altLang="ar-IQ" smtClean="0">
              <a:latin typeface="Times New Roman" pitchFamily="18" charset="0"/>
            </a:endParaRPr>
          </a:p>
        </p:txBody>
      </p:sp>
    </p:spTree>
    <p:extLst>
      <p:ext uri="{BB962C8B-B14F-4D97-AF65-F5344CB8AC3E}">
        <p14:creationId xmlns:p14="http://schemas.microsoft.com/office/powerpoint/2010/main" val="654608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E77043A9-09B6-422C-B285-4A6DEB3CAD92}" type="slidenum">
              <a:rPr lang="en-US" altLang="ar-IQ" sz="1200">
                <a:latin typeface="Times New Roman" pitchFamily="18" charset="0"/>
              </a:rPr>
              <a:pPr>
                <a:defRPr/>
              </a:pPr>
              <a:t>15</a:t>
            </a:fld>
            <a:endParaRPr lang="en-US" altLang="ar-IQ" sz="1200">
              <a:latin typeface="Times New Roman" pitchFamily="18" charset="0"/>
            </a:endParaRPr>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IQ" altLang="ar-IQ" smtClean="0">
              <a:latin typeface="Times New Roman" pitchFamily="18" charset="0"/>
            </a:endParaRPr>
          </a:p>
        </p:txBody>
      </p:sp>
    </p:spTree>
    <p:extLst>
      <p:ext uri="{BB962C8B-B14F-4D97-AF65-F5344CB8AC3E}">
        <p14:creationId xmlns:p14="http://schemas.microsoft.com/office/powerpoint/2010/main" val="37122668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2160662D-EC9D-4C54-92C3-B04E5D7050B7}" type="slidenum">
              <a:rPr lang="en-US" altLang="ar-IQ" sz="1200">
                <a:latin typeface="Times New Roman" pitchFamily="18" charset="0"/>
              </a:rPr>
              <a:pPr>
                <a:defRPr/>
              </a:pPr>
              <a:t>16</a:t>
            </a:fld>
            <a:endParaRPr lang="en-US" altLang="ar-IQ" sz="1200">
              <a:latin typeface="Times New Roman" pitchFamily="18" charset="0"/>
            </a:endParaRPr>
          </a:p>
        </p:txBody>
      </p:sp>
      <p:sp>
        <p:nvSpPr>
          <p:cNvPr id="440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IQ" altLang="ar-IQ" smtClean="0">
              <a:latin typeface="Times New Roman" pitchFamily="18" charset="0"/>
            </a:endParaRPr>
          </a:p>
        </p:txBody>
      </p:sp>
    </p:spTree>
    <p:extLst>
      <p:ext uri="{BB962C8B-B14F-4D97-AF65-F5344CB8AC3E}">
        <p14:creationId xmlns:p14="http://schemas.microsoft.com/office/powerpoint/2010/main" val="335777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72B85C09-3C58-4A67-8A2B-30677E6629C8}" type="slidenum">
              <a:rPr lang="en-US" altLang="ar-IQ" sz="1200">
                <a:latin typeface="Times New Roman" pitchFamily="18" charset="0"/>
              </a:rPr>
              <a:pPr>
                <a:defRPr/>
              </a:pPr>
              <a:t>31</a:t>
            </a:fld>
            <a:endParaRPr lang="en-US" altLang="ar-IQ" sz="1200">
              <a:latin typeface="Times New Roman" pitchFamily="18" charset="0"/>
            </a:endParaRPr>
          </a:p>
        </p:txBody>
      </p:sp>
      <p:sp>
        <p:nvSpPr>
          <p:cNvPr id="450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IQ" altLang="ar-IQ" smtClean="0">
              <a:latin typeface="Times New Roman" pitchFamily="18" charset="0"/>
            </a:endParaRPr>
          </a:p>
        </p:txBody>
      </p:sp>
    </p:spTree>
    <p:extLst>
      <p:ext uri="{BB962C8B-B14F-4D97-AF65-F5344CB8AC3E}">
        <p14:creationId xmlns:p14="http://schemas.microsoft.com/office/powerpoint/2010/main" val="12917078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778ADA21-D907-4D61-A715-7935E444E2FF}" type="slidenum">
              <a:rPr lang="en-US" altLang="ar-IQ" sz="1200">
                <a:latin typeface="Times New Roman" pitchFamily="18" charset="0"/>
              </a:rPr>
              <a:pPr>
                <a:defRPr/>
              </a:pPr>
              <a:t>32</a:t>
            </a:fld>
            <a:endParaRPr lang="en-US" altLang="ar-IQ" sz="1200">
              <a:latin typeface="Times New Roman" pitchFamily="18"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IQ" altLang="ar-IQ" smtClean="0">
              <a:latin typeface="Times New Roman" pitchFamily="18" charset="0"/>
            </a:endParaRPr>
          </a:p>
        </p:txBody>
      </p:sp>
    </p:spTree>
    <p:extLst>
      <p:ext uri="{BB962C8B-B14F-4D97-AF65-F5344CB8AC3E}">
        <p14:creationId xmlns:p14="http://schemas.microsoft.com/office/powerpoint/2010/main" val="402125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3721312-D148-4225-95A9-8645B4D85F6E}" type="datetimeFigureOut">
              <a:rPr lang="en-US"/>
              <a:pPr>
                <a:defRPr/>
              </a:pPr>
              <a:t>12/19/2020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ECF0F9C-17DD-497A-B4A5-C63B508DD6D1}" type="slidenum">
              <a:rPr lang="en-US"/>
              <a:pPr>
                <a:defRPr/>
              </a:pPr>
              <a:t>‹#›</a:t>
            </a:fld>
            <a:endParaRPr lang="en-US"/>
          </a:p>
        </p:txBody>
      </p:sp>
    </p:spTree>
    <p:extLst>
      <p:ext uri="{BB962C8B-B14F-4D97-AF65-F5344CB8AC3E}">
        <p14:creationId xmlns:p14="http://schemas.microsoft.com/office/powerpoint/2010/main" val="3274019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8047A0-1E2D-42A8-93CC-64EDF28A4188}" type="datetimeFigureOut">
              <a:rPr lang="en-US"/>
              <a:pPr>
                <a:defRPr/>
              </a:pPr>
              <a:t>12/19/2020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66A5C0-AA25-4EB7-AFC0-74FEE5B494F8}" type="slidenum">
              <a:rPr lang="en-US"/>
              <a:pPr>
                <a:defRPr/>
              </a:pPr>
              <a:t>‹#›</a:t>
            </a:fld>
            <a:endParaRPr lang="en-US"/>
          </a:p>
        </p:txBody>
      </p:sp>
    </p:spTree>
    <p:extLst>
      <p:ext uri="{BB962C8B-B14F-4D97-AF65-F5344CB8AC3E}">
        <p14:creationId xmlns:p14="http://schemas.microsoft.com/office/powerpoint/2010/main" val="517892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D3AC414-B2FC-4350-A309-26AC4DC56AB7}" type="datetimeFigureOut">
              <a:rPr lang="en-US"/>
              <a:pPr>
                <a:defRPr/>
              </a:pPr>
              <a:t>12/19/2020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86CD07-37F1-4937-9470-D1EE2CC49E00}" type="slidenum">
              <a:rPr lang="en-US"/>
              <a:pPr>
                <a:defRPr/>
              </a:pPr>
              <a:t>‹#›</a:t>
            </a:fld>
            <a:endParaRPr lang="en-US"/>
          </a:p>
        </p:txBody>
      </p:sp>
    </p:spTree>
    <p:extLst>
      <p:ext uri="{BB962C8B-B14F-4D97-AF65-F5344CB8AC3E}">
        <p14:creationId xmlns:p14="http://schemas.microsoft.com/office/powerpoint/2010/main" val="406066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F04DA6-3AC3-4D19-A98E-6E809CF52175}" type="datetimeFigureOut">
              <a:rPr lang="en-US"/>
              <a:pPr>
                <a:defRPr/>
              </a:pPr>
              <a:t>12/19/2020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61D740-CB3F-42DC-8A28-565B8B595E2E}" type="slidenum">
              <a:rPr lang="en-US"/>
              <a:pPr>
                <a:defRPr/>
              </a:pPr>
              <a:t>‹#›</a:t>
            </a:fld>
            <a:endParaRPr lang="en-US"/>
          </a:p>
        </p:txBody>
      </p:sp>
    </p:spTree>
    <p:extLst>
      <p:ext uri="{BB962C8B-B14F-4D97-AF65-F5344CB8AC3E}">
        <p14:creationId xmlns:p14="http://schemas.microsoft.com/office/powerpoint/2010/main" val="3542253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7EDA0FB-07CC-4F99-B0CC-81C1F6E446EE}" type="datetimeFigureOut">
              <a:rPr lang="en-US"/>
              <a:pPr>
                <a:defRPr/>
              </a:pPr>
              <a:t>12/19/2020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3D1CFB-DA85-4CC7-87A0-D34A1355799F}" type="slidenum">
              <a:rPr lang="en-US"/>
              <a:pPr>
                <a:defRPr/>
              </a:pPr>
              <a:t>‹#›</a:t>
            </a:fld>
            <a:endParaRPr lang="en-US"/>
          </a:p>
        </p:txBody>
      </p:sp>
    </p:spTree>
    <p:extLst>
      <p:ext uri="{BB962C8B-B14F-4D97-AF65-F5344CB8AC3E}">
        <p14:creationId xmlns:p14="http://schemas.microsoft.com/office/powerpoint/2010/main" val="1669300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11CA17D-F82D-4C95-A037-ABCC9ED82ED3}" type="datetimeFigureOut">
              <a:rPr lang="en-US"/>
              <a:pPr>
                <a:defRPr/>
              </a:pPr>
              <a:t>12/19/2020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4921E3-829B-44D5-A003-AF07133D2BA1}" type="slidenum">
              <a:rPr lang="en-US"/>
              <a:pPr>
                <a:defRPr/>
              </a:pPr>
              <a:t>‹#›</a:t>
            </a:fld>
            <a:endParaRPr lang="en-US"/>
          </a:p>
        </p:txBody>
      </p:sp>
    </p:spTree>
    <p:extLst>
      <p:ext uri="{BB962C8B-B14F-4D97-AF65-F5344CB8AC3E}">
        <p14:creationId xmlns:p14="http://schemas.microsoft.com/office/powerpoint/2010/main" val="3222149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B6B1554-11B5-4003-BB6E-0B060808CB43}" type="datetimeFigureOut">
              <a:rPr lang="en-US"/>
              <a:pPr>
                <a:defRPr/>
              </a:pPr>
              <a:t>12/19/2020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7E6DC9-5C79-40AC-983E-7B3E2A84B104}" type="slidenum">
              <a:rPr lang="en-US"/>
              <a:pPr>
                <a:defRPr/>
              </a:pPr>
              <a:t>‹#›</a:t>
            </a:fld>
            <a:endParaRPr lang="en-US"/>
          </a:p>
        </p:txBody>
      </p:sp>
    </p:spTree>
    <p:extLst>
      <p:ext uri="{BB962C8B-B14F-4D97-AF65-F5344CB8AC3E}">
        <p14:creationId xmlns:p14="http://schemas.microsoft.com/office/powerpoint/2010/main" val="521372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5A51FC9-9177-4134-BB95-AE0509CF2C8B}" type="datetimeFigureOut">
              <a:rPr lang="en-US"/>
              <a:pPr>
                <a:defRPr/>
              </a:pPr>
              <a:t>12/19/2020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B8B3995-C98A-444B-ADD8-E12768053422}" type="slidenum">
              <a:rPr lang="en-US"/>
              <a:pPr>
                <a:defRPr/>
              </a:pPr>
              <a:t>‹#›</a:t>
            </a:fld>
            <a:endParaRPr lang="en-US"/>
          </a:p>
        </p:txBody>
      </p:sp>
    </p:spTree>
    <p:extLst>
      <p:ext uri="{BB962C8B-B14F-4D97-AF65-F5344CB8AC3E}">
        <p14:creationId xmlns:p14="http://schemas.microsoft.com/office/powerpoint/2010/main" val="4126495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A2BC07-AC38-4526-96AE-E7CE14F7572C}" type="datetimeFigureOut">
              <a:rPr lang="en-US"/>
              <a:pPr>
                <a:defRPr/>
              </a:pPr>
              <a:t>12/19/2020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36F2B33-73D4-4765-B71E-5711F70C332C}" type="slidenum">
              <a:rPr lang="en-US"/>
              <a:pPr>
                <a:defRPr/>
              </a:pPr>
              <a:t>‹#›</a:t>
            </a:fld>
            <a:endParaRPr lang="en-US"/>
          </a:p>
        </p:txBody>
      </p:sp>
    </p:spTree>
    <p:extLst>
      <p:ext uri="{BB962C8B-B14F-4D97-AF65-F5344CB8AC3E}">
        <p14:creationId xmlns:p14="http://schemas.microsoft.com/office/powerpoint/2010/main" val="2369263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7EB701-250F-41BA-B678-F81A98643CB4}" type="datetimeFigureOut">
              <a:rPr lang="en-US"/>
              <a:pPr>
                <a:defRPr/>
              </a:pPr>
              <a:t>12/19/2020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FBCFAB-275D-4C47-B6C8-3A85EA2916FF}" type="slidenum">
              <a:rPr lang="en-US"/>
              <a:pPr>
                <a:defRPr/>
              </a:pPr>
              <a:t>‹#›</a:t>
            </a:fld>
            <a:endParaRPr lang="en-US"/>
          </a:p>
        </p:txBody>
      </p:sp>
    </p:spTree>
    <p:extLst>
      <p:ext uri="{BB962C8B-B14F-4D97-AF65-F5344CB8AC3E}">
        <p14:creationId xmlns:p14="http://schemas.microsoft.com/office/powerpoint/2010/main" val="3982179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A00428B-B639-41CC-AF6F-A8080E7F18DE}" type="datetimeFigureOut">
              <a:rPr lang="en-US"/>
              <a:pPr>
                <a:defRPr/>
              </a:pPr>
              <a:t>12/19/2020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E91A6B1-21EE-4CA9-BEC7-A7DE6EC197A5}" type="slidenum">
              <a:rPr lang="en-US"/>
              <a:pPr>
                <a:defRPr/>
              </a:pPr>
              <a:t>‹#›</a:t>
            </a:fld>
            <a:endParaRPr lang="en-US"/>
          </a:p>
        </p:txBody>
      </p:sp>
    </p:spTree>
    <p:extLst>
      <p:ext uri="{BB962C8B-B14F-4D97-AF65-F5344CB8AC3E}">
        <p14:creationId xmlns:p14="http://schemas.microsoft.com/office/powerpoint/2010/main" val="1643488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rtl="0" fontAlgn="auto">
              <a:spcBef>
                <a:spcPts val="0"/>
              </a:spcBef>
              <a:spcAft>
                <a:spcPts val="0"/>
              </a:spcAft>
              <a:defRPr sz="1200">
                <a:solidFill>
                  <a:schemeClr val="tx1">
                    <a:tint val="75000"/>
                  </a:schemeClr>
                </a:solidFill>
                <a:latin typeface="+mn-lt"/>
                <a:cs typeface="+mn-cs"/>
              </a:defRPr>
            </a:lvl1pPr>
          </a:lstStyle>
          <a:p>
            <a:pPr>
              <a:defRPr/>
            </a:pPr>
            <a:fld id="{3F0D86DF-AD91-4745-A27A-D1241370941C}" type="datetimeFigureOut">
              <a:rPr lang="en-US"/>
              <a:pPr>
                <a:defRPr/>
              </a:pPr>
              <a:t>12/19/2020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rtl="0"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rtl="0" fontAlgn="auto">
              <a:spcBef>
                <a:spcPts val="0"/>
              </a:spcBef>
              <a:spcAft>
                <a:spcPts val="0"/>
              </a:spcAft>
              <a:defRPr sz="1200">
                <a:solidFill>
                  <a:schemeClr val="tx1">
                    <a:tint val="75000"/>
                  </a:schemeClr>
                </a:solidFill>
                <a:latin typeface="+mn-lt"/>
                <a:cs typeface="+mn-cs"/>
              </a:defRPr>
            </a:lvl1pPr>
          </a:lstStyle>
          <a:p>
            <a:pPr>
              <a:defRPr/>
            </a:pPr>
            <a:fld id="{5C898AF2-A87B-4A92-858D-D6FA3220475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1" eaLnBrk="1" fontAlgn="base" hangingPunct="1">
        <a:spcBef>
          <a:spcPct val="0"/>
        </a:spcBef>
        <a:spcAft>
          <a:spcPct val="0"/>
        </a:spcAft>
        <a:defRPr sz="4400" kern="1200">
          <a:solidFill>
            <a:schemeClr val="tx1"/>
          </a:solidFill>
          <a:latin typeface="+mj-lt"/>
          <a:ea typeface="+mj-ea"/>
          <a:cs typeface="+mj-cs"/>
        </a:defRPr>
      </a:lvl1pPr>
      <a:lvl2pPr algn="ctr" rtl="1" eaLnBrk="1" fontAlgn="base" hangingPunct="1">
        <a:spcBef>
          <a:spcPct val="0"/>
        </a:spcBef>
        <a:spcAft>
          <a:spcPct val="0"/>
        </a:spcAft>
        <a:defRPr sz="4400">
          <a:solidFill>
            <a:schemeClr val="tx1"/>
          </a:solidFill>
          <a:latin typeface="Calibri" pitchFamily="34" charset="0"/>
        </a:defRPr>
      </a:lvl2pPr>
      <a:lvl3pPr algn="ctr" rtl="1" eaLnBrk="1" fontAlgn="base" hangingPunct="1">
        <a:spcBef>
          <a:spcPct val="0"/>
        </a:spcBef>
        <a:spcAft>
          <a:spcPct val="0"/>
        </a:spcAft>
        <a:defRPr sz="4400">
          <a:solidFill>
            <a:schemeClr val="tx1"/>
          </a:solidFill>
          <a:latin typeface="Calibri" pitchFamily="34" charset="0"/>
        </a:defRPr>
      </a:lvl3pPr>
      <a:lvl4pPr algn="ctr" rtl="1" eaLnBrk="1" fontAlgn="base" hangingPunct="1">
        <a:spcBef>
          <a:spcPct val="0"/>
        </a:spcBef>
        <a:spcAft>
          <a:spcPct val="0"/>
        </a:spcAft>
        <a:defRPr sz="4400">
          <a:solidFill>
            <a:schemeClr val="tx1"/>
          </a:solidFill>
          <a:latin typeface="Calibri" pitchFamily="34" charset="0"/>
        </a:defRPr>
      </a:lvl4pPr>
      <a:lvl5pPr algn="ctr" rtl="1" eaLnBrk="1" fontAlgn="base" hangingPunct="1">
        <a:spcBef>
          <a:spcPct val="0"/>
        </a:spcBef>
        <a:spcAft>
          <a:spcPct val="0"/>
        </a:spcAft>
        <a:defRPr sz="4400">
          <a:solidFill>
            <a:schemeClr val="tx1"/>
          </a:solidFill>
          <a:latin typeface="Calibri" pitchFamily="34" charset="0"/>
        </a:defRPr>
      </a:lvl5pPr>
      <a:lvl6pPr marL="457200" algn="ctr" rtl="1" eaLnBrk="1" fontAlgn="base" hangingPunct="1">
        <a:spcBef>
          <a:spcPct val="0"/>
        </a:spcBef>
        <a:spcAft>
          <a:spcPct val="0"/>
        </a:spcAft>
        <a:defRPr sz="4400">
          <a:solidFill>
            <a:schemeClr val="tx1"/>
          </a:solidFill>
          <a:latin typeface="Calibri" pitchFamily="34" charset="0"/>
        </a:defRPr>
      </a:lvl6pPr>
      <a:lvl7pPr marL="914400" algn="ctr" rtl="1" eaLnBrk="1" fontAlgn="base" hangingPunct="1">
        <a:spcBef>
          <a:spcPct val="0"/>
        </a:spcBef>
        <a:spcAft>
          <a:spcPct val="0"/>
        </a:spcAft>
        <a:defRPr sz="4400">
          <a:solidFill>
            <a:schemeClr val="tx1"/>
          </a:solidFill>
          <a:latin typeface="Calibri" pitchFamily="34" charset="0"/>
        </a:defRPr>
      </a:lvl7pPr>
      <a:lvl8pPr marL="1371600" algn="ctr" rtl="1" eaLnBrk="1" fontAlgn="base" hangingPunct="1">
        <a:spcBef>
          <a:spcPct val="0"/>
        </a:spcBef>
        <a:spcAft>
          <a:spcPct val="0"/>
        </a:spcAft>
        <a:defRPr sz="4400">
          <a:solidFill>
            <a:schemeClr val="tx1"/>
          </a:solidFill>
          <a:latin typeface="Calibri" pitchFamily="34" charset="0"/>
        </a:defRPr>
      </a:lvl8pPr>
      <a:lvl9pPr marL="1828800" algn="ctr" rtl="1" eaLnBrk="1" fontAlgn="base" hangingPunct="1">
        <a:spcBef>
          <a:spcPct val="0"/>
        </a:spcBef>
        <a:spcAft>
          <a:spcPct val="0"/>
        </a:spcAft>
        <a:defRPr sz="4400">
          <a:solidFill>
            <a:schemeClr val="tx1"/>
          </a:solidFill>
          <a:latin typeface="Calibri" pitchFamily="34" charset="0"/>
        </a:defRPr>
      </a:lvl9pPr>
    </p:titleStyle>
    <p:bodyStyle>
      <a:lvl1pPr marL="342900" indent="-342900" algn="r" rtl="1"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r" rtl="1"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r" rtl="1"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r" rtl="1"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374775"/>
          </a:xfrm>
          <a:ln>
            <a:miter lim="800000"/>
            <a:headEnd/>
            <a:tailEnd/>
          </a:ln>
          <a:extLst/>
        </p:spPr>
        <p:style>
          <a:lnRef idx="0">
            <a:schemeClr val="accent2"/>
          </a:lnRef>
          <a:fillRef idx="3">
            <a:schemeClr val="accent2"/>
          </a:fillRef>
          <a:effectRef idx="3">
            <a:schemeClr val="accent2"/>
          </a:effectRef>
          <a:fontRef idx="minor">
            <a:schemeClr val="lt1"/>
          </a:fontRef>
        </p:style>
        <p:txBody>
          <a:bodyPr rtlCol="0">
            <a:normAutofit fontScale="90000"/>
          </a:bodyPr>
          <a:lstStyle/>
          <a:p>
            <a:pPr eaLnBrk="1" fontAlgn="auto" hangingPunct="1">
              <a:spcAft>
                <a:spcPts val="0"/>
              </a:spcAft>
              <a:defRPr/>
            </a:pPr>
            <a:r>
              <a:rPr lang="en-US" dirty="0" smtClean="0">
                <a:solidFill>
                  <a:srgbClr val="FFFF00"/>
                </a:solidFill>
              </a:rPr>
              <a:t/>
            </a:r>
            <a:br>
              <a:rPr lang="en-US" dirty="0" smtClean="0">
                <a:solidFill>
                  <a:srgbClr val="FFFF00"/>
                </a:solidFill>
              </a:rPr>
            </a:br>
            <a:r>
              <a:rPr lang="en-US" sz="5300" dirty="0" smtClean="0">
                <a:solidFill>
                  <a:srgbClr val="FFFF00"/>
                </a:solidFill>
              </a:rPr>
              <a:t>Upper Genital Tract  Infection</a:t>
            </a:r>
            <a:r>
              <a:rPr lang="en-US" dirty="0" smtClean="0">
                <a:solidFill>
                  <a:srgbClr val="FFFF00"/>
                </a:solidFill>
              </a:rPr>
              <a:t/>
            </a:r>
            <a:br>
              <a:rPr lang="en-US" dirty="0" smtClean="0">
                <a:solidFill>
                  <a:srgbClr val="FFFF00"/>
                </a:solidFill>
              </a:rPr>
            </a:br>
            <a:endParaRPr lang="ar-SA" dirty="0">
              <a:solidFill>
                <a:srgbClr val="FFFF00"/>
              </a:solidFill>
              <a:latin typeface="Garamond" pitchFamily="18" charset="0"/>
            </a:endParaRPr>
          </a:p>
        </p:txBody>
      </p:sp>
      <p:sp>
        <p:nvSpPr>
          <p:cNvPr id="5" name="عنوان فرعي 4"/>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sz="4400" b="1" dirty="0" err="1" smtClean="0"/>
              <a:t>Dr.Weaam</a:t>
            </a:r>
            <a:r>
              <a:rPr lang="en-US" sz="4400" b="1" dirty="0" smtClean="0"/>
              <a:t> AL-</a:t>
            </a:r>
            <a:r>
              <a:rPr lang="en-US" sz="4400" b="1" dirty="0" err="1" smtClean="0"/>
              <a:t>mahfooth</a:t>
            </a:r>
            <a:endParaRPr lang="en-US" sz="4400" b="1" dirty="0" smtClean="0"/>
          </a:p>
          <a:p>
            <a:pPr eaLnBrk="1" fontAlgn="auto" hangingPunct="1">
              <a:spcAft>
                <a:spcPts val="0"/>
              </a:spcAft>
              <a:buFont typeface="Arial" pitchFamily="34" charset="0"/>
              <a:buNone/>
              <a:defRPr/>
            </a:pPr>
            <a:r>
              <a:rPr lang="en-US" sz="4400" b="1" dirty="0" smtClean="0"/>
              <a:t>D.G.O F.I.C.M.S A.B.C.O.G</a:t>
            </a:r>
            <a:endParaRPr lang="ar-SA" sz="4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dirty="0" smtClean="0"/>
              <a:t>Microbiology</a:t>
            </a:r>
            <a:endParaRPr lang="ar-SA" dirty="0"/>
          </a:p>
        </p:txBody>
      </p:sp>
      <p:sp>
        <p:nvSpPr>
          <p:cNvPr id="3" name="عنصر نائب للمحتوى 2"/>
          <p:cNvSpPr>
            <a:spLocks noGrp="1"/>
          </p:cNvSpPr>
          <p:nvPr>
            <p:ph idx="1"/>
          </p:nvPr>
        </p:nvSpPr>
        <p:spPr>
          <a:xfrm>
            <a:off x="457200" y="1219200"/>
            <a:ext cx="8229600" cy="4906963"/>
          </a:xfrm>
        </p:spPr>
        <p:txBody>
          <a:bodyPr rtlCol="0">
            <a:normAutofit lnSpcReduction="10000"/>
          </a:bodyPr>
          <a:lstStyle/>
          <a:p>
            <a:pPr algn="l" rtl="0" eaLnBrk="1" fontAlgn="auto" hangingPunct="1">
              <a:spcAft>
                <a:spcPts val="0"/>
              </a:spcAft>
              <a:buFont typeface="Arial" pitchFamily="34" charset="0"/>
              <a:buChar char="•"/>
              <a:defRPr/>
            </a:pPr>
            <a:r>
              <a:rPr lang="en-US" dirty="0" smtClean="0"/>
              <a:t>* Chlamydia </a:t>
            </a:r>
            <a:r>
              <a:rPr lang="en-US" dirty="0" err="1" smtClean="0"/>
              <a:t>trachomatis</a:t>
            </a:r>
            <a:r>
              <a:rPr lang="en-US" dirty="0" smtClean="0"/>
              <a:t> is the commonest bacterial sexually transmitted infection.</a:t>
            </a:r>
          </a:p>
          <a:p>
            <a:pPr algn="l" rtl="0" eaLnBrk="1" fontAlgn="auto" hangingPunct="1">
              <a:spcAft>
                <a:spcPts val="0"/>
              </a:spcAft>
              <a:buFont typeface="Arial" pitchFamily="34" charset="0"/>
              <a:buChar char="•"/>
              <a:defRPr/>
            </a:pPr>
            <a:r>
              <a:rPr lang="en-US" dirty="0" smtClean="0"/>
              <a:t> its unusual bacterium as it requires a host cell to grow , behaving in some ways more like a virus .</a:t>
            </a:r>
          </a:p>
          <a:p>
            <a:pPr algn="l" rtl="0" eaLnBrk="1" fontAlgn="auto" hangingPunct="1">
              <a:spcAft>
                <a:spcPts val="0"/>
              </a:spcAft>
              <a:buFont typeface="Arial" pitchFamily="34" charset="0"/>
              <a:buChar char="•"/>
              <a:defRPr/>
            </a:pPr>
            <a:r>
              <a:rPr lang="en-US" dirty="0" smtClean="0"/>
              <a:t>Chlamydia like gonorrhea , initially infects the cervix and some time also the urethra . It is the commonest identified cause of PID in UK accounting for 30 % of case over 2/3 of women with Chlamydia are asymptomatic.   </a:t>
            </a:r>
          </a:p>
          <a:p>
            <a:pPr algn="l" rtl="0" eaLnBrk="1" fontAlgn="auto" hangingPunct="1">
              <a:spcAft>
                <a:spcPts val="0"/>
              </a:spcAft>
              <a:buFont typeface="Arial" pitchFamily="34" charset="0"/>
              <a:buNone/>
              <a:defRPr/>
            </a:pP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Histopathology</a:t>
            </a:r>
            <a:endParaRPr lang="ar-SA" dirty="0"/>
          </a:p>
        </p:txBody>
      </p:sp>
      <p:sp>
        <p:nvSpPr>
          <p:cNvPr id="3" name="عنصر نائب للمحتوى 2"/>
          <p:cNvSpPr>
            <a:spLocks noGrp="1"/>
          </p:cNvSpPr>
          <p:nvPr>
            <p:ph idx="1"/>
          </p:nvPr>
        </p:nvSpPr>
        <p:spPr>
          <a:xfrm>
            <a:off x="457200" y="1066800"/>
            <a:ext cx="8229600" cy="5059363"/>
          </a:xfrm>
        </p:spPr>
        <p:txBody>
          <a:bodyPr rtlCol="0">
            <a:normAutofit fontScale="85000" lnSpcReduction="20000"/>
          </a:bodyPr>
          <a:lstStyle/>
          <a:p>
            <a:pPr algn="l" rtl="0" eaLnBrk="1" fontAlgn="auto" hangingPunct="1">
              <a:spcAft>
                <a:spcPts val="0"/>
              </a:spcAft>
              <a:buFont typeface="Arial" pitchFamily="34" charset="0"/>
              <a:buChar char="•"/>
              <a:defRPr/>
            </a:pPr>
            <a:r>
              <a:rPr lang="en-US" dirty="0" smtClean="0"/>
              <a:t> *As infection ascend into the uterus . </a:t>
            </a:r>
            <a:r>
              <a:rPr lang="en-US" dirty="0" err="1" smtClean="0"/>
              <a:t>endometritis</a:t>
            </a:r>
            <a:r>
              <a:rPr lang="en-US" dirty="0" smtClean="0"/>
              <a:t>  it's develops , plasma cells are seen on </a:t>
            </a:r>
            <a:r>
              <a:rPr lang="en-US" dirty="0" err="1" smtClean="0"/>
              <a:t>endomatrial</a:t>
            </a:r>
            <a:r>
              <a:rPr lang="en-US" dirty="0" smtClean="0"/>
              <a:t> biopsy and germinal centers may develop with Chlamydia infection .</a:t>
            </a:r>
          </a:p>
          <a:p>
            <a:pPr algn="l" rtl="0" eaLnBrk="1" fontAlgn="auto" hangingPunct="1">
              <a:spcAft>
                <a:spcPts val="0"/>
              </a:spcAft>
              <a:buFont typeface="Arial" pitchFamily="34" charset="0"/>
              <a:buChar char="•"/>
              <a:defRPr/>
            </a:pPr>
            <a:r>
              <a:rPr lang="en-US" dirty="0" err="1" smtClean="0"/>
              <a:t>Endomatiritis</a:t>
            </a:r>
            <a:r>
              <a:rPr lang="en-US" dirty="0" smtClean="0"/>
              <a:t>  is usually seen in association with IUCD or following abortion and delivery .</a:t>
            </a:r>
          </a:p>
          <a:p>
            <a:pPr algn="l" rtl="0" eaLnBrk="1" fontAlgn="auto" hangingPunct="1">
              <a:spcAft>
                <a:spcPts val="0"/>
              </a:spcAft>
              <a:buFont typeface="Arial" pitchFamily="34" charset="0"/>
              <a:buChar char="•"/>
              <a:defRPr/>
            </a:pPr>
            <a:r>
              <a:rPr lang="en-US" dirty="0" smtClean="0"/>
              <a:t>The histological features include presence of plasma and lymphoid cells and </a:t>
            </a:r>
            <a:r>
              <a:rPr lang="en-US" dirty="0" err="1" smtClean="0"/>
              <a:t>polymorphoneaclur</a:t>
            </a:r>
            <a:r>
              <a:rPr lang="en-US" dirty="0" smtClean="0"/>
              <a:t> cell with lumen of endometrial gland .</a:t>
            </a:r>
          </a:p>
          <a:p>
            <a:pPr algn="l" rtl="0" eaLnBrk="1" fontAlgn="auto" hangingPunct="1">
              <a:spcAft>
                <a:spcPts val="0"/>
              </a:spcAft>
              <a:buFont typeface="Arial" pitchFamily="34" charset="0"/>
              <a:buChar char="•"/>
              <a:defRPr/>
            </a:pPr>
            <a:r>
              <a:rPr lang="en-US" dirty="0" smtClean="0"/>
              <a:t>The First stage of </a:t>
            </a:r>
            <a:r>
              <a:rPr lang="en-US" dirty="0" err="1" smtClean="0"/>
              <a:t>salpingitis</a:t>
            </a:r>
            <a:r>
              <a:rPr lang="en-US" dirty="0" smtClean="0"/>
              <a:t> involves mucosal inflammation with swelling , redness , </a:t>
            </a:r>
            <a:r>
              <a:rPr lang="en-US" dirty="0" err="1" smtClean="0"/>
              <a:t>polymorphonuclear</a:t>
            </a:r>
            <a:r>
              <a:rPr lang="en-US" dirty="0" smtClean="0"/>
              <a:t> cells invade the </a:t>
            </a:r>
            <a:r>
              <a:rPr lang="en-US" dirty="0" err="1" smtClean="0"/>
              <a:t>submucos</a:t>
            </a:r>
            <a:r>
              <a:rPr lang="en-US" dirty="0" smtClean="0"/>
              <a:t> following by </a:t>
            </a:r>
            <a:r>
              <a:rPr lang="en-US" dirty="0" err="1" smtClean="0"/>
              <a:t>mononucloear</a:t>
            </a:r>
            <a:r>
              <a:rPr lang="en-US" dirty="0" smtClean="0"/>
              <a:t> and plasma cells .</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Histopathology</a:t>
            </a:r>
            <a:endParaRPr lang="ar-SA" dirty="0"/>
          </a:p>
        </p:txBody>
      </p:sp>
      <p:sp>
        <p:nvSpPr>
          <p:cNvPr id="3" name="عنصر نائب للمحتوى 2"/>
          <p:cNvSpPr>
            <a:spLocks noGrp="1"/>
          </p:cNvSpPr>
          <p:nvPr>
            <p:ph idx="1"/>
          </p:nvPr>
        </p:nvSpPr>
        <p:spPr>
          <a:xfrm>
            <a:off x="457200" y="1143000"/>
            <a:ext cx="8229600" cy="4983163"/>
          </a:xfrm>
        </p:spPr>
        <p:txBody>
          <a:bodyPr rtlCol="0">
            <a:normAutofit fontScale="85000" lnSpcReduction="20000"/>
          </a:bodyPr>
          <a:lstStyle/>
          <a:p>
            <a:pPr algn="l" rtl="0" eaLnBrk="1" fontAlgn="auto" hangingPunct="1">
              <a:spcAft>
                <a:spcPts val="0"/>
              </a:spcAft>
              <a:buFont typeface="Arial" pitchFamily="34" charset="0"/>
              <a:buChar char="•"/>
              <a:defRPr/>
            </a:pPr>
            <a:r>
              <a:rPr lang="en-US" dirty="0" smtClean="0"/>
              <a:t>Inflammatory exudates fills the lumen of tubes and adhesion develops. Inflammation extend to </a:t>
            </a:r>
            <a:r>
              <a:rPr lang="en-US" dirty="0" err="1" smtClean="0"/>
              <a:t>serosal</a:t>
            </a:r>
            <a:r>
              <a:rPr lang="en-US" dirty="0" smtClean="0"/>
              <a:t> surface and pus exudes to ovaries and </a:t>
            </a:r>
            <a:r>
              <a:rPr lang="en-US" dirty="0" err="1" smtClean="0"/>
              <a:t>adnexia</a:t>
            </a:r>
            <a:r>
              <a:rPr lang="en-US" dirty="0" smtClean="0"/>
              <a:t> with pelvic peritonitis, all the organs are congested with multiple adhesions producing an inflammatory mass .</a:t>
            </a:r>
          </a:p>
          <a:p>
            <a:pPr algn="l" rtl="0" eaLnBrk="1" fontAlgn="auto" hangingPunct="1">
              <a:spcAft>
                <a:spcPts val="0"/>
              </a:spcAft>
              <a:buFont typeface="Arial" pitchFamily="34" charset="0"/>
              <a:buChar char="•"/>
              <a:defRPr/>
            </a:pPr>
            <a:r>
              <a:rPr lang="en-US" dirty="0" smtClean="0"/>
              <a:t> → Fixed </a:t>
            </a:r>
            <a:r>
              <a:rPr lang="en-US" dirty="0" err="1" smtClean="0"/>
              <a:t>retroverted</a:t>
            </a:r>
            <a:r>
              <a:rPr lang="en-US" dirty="0" smtClean="0"/>
              <a:t> uterus .</a:t>
            </a:r>
          </a:p>
          <a:p>
            <a:pPr algn="l" rtl="0" eaLnBrk="1" fontAlgn="auto" hangingPunct="1">
              <a:spcAft>
                <a:spcPts val="0"/>
              </a:spcAft>
              <a:buFont typeface="Arial" pitchFamily="34" charset="0"/>
              <a:buChar char="•"/>
              <a:defRPr/>
            </a:pPr>
            <a:r>
              <a:rPr lang="en-US" dirty="0" smtClean="0"/>
              <a:t>→ Hydro </a:t>
            </a:r>
            <a:r>
              <a:rPr lang="en-US" dirty="0" err="1" smtClean="0"/>
              <a:t>salpinex</a:t>
            </a:r>
            <a:r>
              <a:rPr lang="en-US" dirty="0" smtClean="0"/>
              <a:t> is caused by accumulation of fluid  with tubes if infected the </a:t>
            </a:r>
            <a:r>
              <a:rPr lang="en-US" dirty="0" err="1" smtClean="0"/>
              <a:t>pyosalpinex</a:t>
            </a:r>
            <a:r>
              <a:rPr lang="en-US" dirty="0" smtClean="0"/>
              <a:t> results.</a:t>
            </a:r>
          </a:p>
          <a:p>
            <a:pPr algn="l" rtl="0" eaLnBrk="1" fontAlgn="auto" hangingPunct="1">
              <a:spcAft>
                <a:spcPts val="0"/>
              </a:spcAft>
              <a:buFont typeface="Arial" pitchFamily="34" charset="0"/>
              <a:buChar char="•"/>
              <a:defRPr/>
            </a:pPr>
            <a:r>
              <a:rPr lang="en-US" dirty="0" smtClean="0"/>
              <a:t>** In Acute infection  → it is usually bilateral .</a:t>
            </a:r>
          </a:p>
          <a:p>
            <a:pPr algn="l" rtl="0" eaLnBrk="1" fontAlgn="auto" hangingPunct="1">
              <a:spcAft>
                <a:spcPts val="0"/>
              </a:spcAft>
              <a:buFont typeface="Arial" pitchFamily="34" charset="0"/>
              <a:buChar char="•"/>
              <a:defRPr/>
            </a:pPr>
            <a:r>
              <a:rPr lang="en-US" dirty="0" smtClean="0"/>
              <a:t>       Macroscopic  examination  → swollen and erythematic.</a:t>
            </a:r>
          </a:p>
          <a:p>
            <a:pPr algn="l" rtl="0" eaLnBrk="1" fontAlgn="auto" hangingPunct="1">
              <a:spcAft>
                <a:spcPts val="0"/>
              </a:spcAft>
              <a:buFont typeface="Arial" pitchFamily="34" charset="0"/>
              <a:buChar char="•"/>
              <a:defRPr/>
            </a:pPr>
            <a:r>
              <a:rPr lang="en-US" dirty="0" smtClean="0"/>
              <a:t>      Pus may escape from tube </a:t>
            </a:r>
            <a:r>
              <a:rPr lang="en-US" dirty="0" err="1" smtClean="0"/>
              <a:t>ostium</a:t>
            </a:r>
            <a:r>
              <a:rPr lang="en-US" dirty="0" smtClean="0"/>
              <a:t>  → per tubular adhesive.</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ar-IQ" altLang="ar-IQ" smtClean="0"/>
          </a:p>
        </p:txBody>
      </p:sp>
      <p:pic>
        <p:nvPicPr>
          <p:cNvPr id="14339"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752600"/>
            <a:ext cx="7848600" cy="4191000"/>
          </a:xfr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On Histology</a:t>
            </a:r>
            <a:endParaRPr lang="ar-SA" dirty="0"/>
          </a:p>
        </p:txBody>
      </p:sp>
      <p:sp>
        <p:nvSpPr>
          <p:cNvPr id="3" name="عنصر نائب للمحتوى 2"/>
          <p:cNvSpPr>
            <a:spLocks noGrp="1"/>
          </p:cNvSpPr>
          <p:nvPr>
            <p:ph idx="1"/>
          </p:nvPr>
        </p:nvSpPr>
        <p:spPr>
          <a:xfrm>
            <a:off x="457200" y="990600"/>
            <a:ext cx="8229600" cy="5135563"/>
          </a:xfrm>
        </p:spPr>
        <p:txBody>
          <a:bodyPr rtlCol="0">
            <a:normAutofit fontScale="85000" lnSpcReduction="10000"/>
          </a:bodyPr>
          <a:lstStyle/>
          <a:p>
            <a:pPr algn="l" rtl="0" eaLnBrk="1" fontAlgn="auto" hangingPunct="1">
              <a:spcAft>
                <a:spcPts val="0"/>
              </a:spcAft>
              <a:buFont typeface="Arial" pitchFamily="34" charset="0"/>
              <a:buChar char="•"/>
              <a:defRPr/>
            </a:pPr>
            <a:r>
              <a:rPr lang="en-US" dirty="0" smtClean="0"/>
              <a:t>the changes of acute inflammation are involving mucosa , muscle, coat and </a:t>
            </a:r>
            <a:r>
              <a:rPr lang="en-US" dirty="0" err="1" smtClean="0"/>
              <a:t>serosa</a:t>
            </a:r>
            <a:r>
              <a:rPr lang="en-US" dirty="0" smtClean="0"/>
              <a:t>. The lumen of tube becomes distended with </a:t>
            </a:r>
            <a:r>
              <a:rPr lang="en-US" dirty="0" err="1" smtClean="0"/>
              <a:t>oedema</a:t>
            </a:r>
            <a:r>
              <a:rPr lang="en-US" dirty="0" smtClean="0"/>
              <a:t> , blood , necrotic epithelium and acute inflammatory cells → adhesion formation → tubal obstruct distorted.</a:t>
            </a:r>
          </a:p>
          <a:p>
            <a:pPr algn="l" rtl="0" eaLnBrk="1" fontAlgn="auto" hangingPunct="1">
              <a:spcAft>
                <a:spcPts val="0"/>
              </a:spcAft>
              <a:buFont typeface="Arial" pitchFamily="34" charset="0"/>
              <a:buChar char="•"/>
              <a:defRPr/>
            </a:pPr>
            <a:r>
              <a:rPr lang="en-US" dirty="0" smtClean="0"/>
              <a:t>In Chronic form  → tubes becomes grossly distorted with formation hydro </a:t>
            </a:r>
            <a:r>
              <a:rPr lang="en-US" dirty="0" err="1" smtClean="0"/>
              <a:t>salpinx</a:t>
            </a:r>
            <a:r>
              <a:rPr lang="en-US" dirty="0" smtClean="0"/>
              <a:t> and </a:t>
            </a:r>
            <a:r>
              <a:rPr lang="en-US" dirty="0" err="1" smtClean="0"/>
              <a:t>pyosalpinx</a:t>
            </a:r>
            <a:r>
              <a:rPr lang="en-US" dirty="0" smtClean="0"/>
              <a:t> .</a:t>
            </a:r>
          </a:p>
          <a:p>
            <a:pPr algn="l" rtl="0" eaLnBrk="1" fontAlgn="auto" hangingPunct="1">
              <a:spcAft>
                <a:spcPts val="0"/>
              </a:spcAft>
              <a:buFont typeface="Arial" pitchFamily="34" charset="0"/>
              <a:buChar char="•"/>
              <a:defRPr/>
            </a:pPr>
            <a:r>
              <a:rPr lang="en-US" dirty="0" smtClean="0"/>
              <a:t>During chronic </a:t>
            </a:r>
            <a:r>
              <a:rPr lang="en-US" dirty="0" err="1" smtClean="0"/>
              <a:t>salpingitis</a:t>
            </a:r>
            <a:r>
              <a:rPr lang="en-US" dirty="0" smtClean="0"/>
              <a:t>  → the tubes becomes the thickened fibroses and obstructed.</a:t>
            </a:r>
          </a:p>
          <a:p>
            <a:pPr algn="l" rtl="0" eaLnBrk="1" fontAlgn="auto" hangingPunct="1">
              <a:spcAft>
                <a:spcPts val="0"/>
              </a:spcAft>
              <a:buFont typeface="Arial" pitchFamily="34" charset="0"/>
              <a:buChar char="•"/>
              <a:defRPr/>
            </a:pPr>
            <a:r>
              <a:rPr lang="en-US" dirty="0" smtClean="0"/>
              <a:t>There  may be per tubular adhesion with adjacent structure including small bowel and ovary  → tube ovarian mass and abscess.</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6AA66165-C774-4D0B-B640-5130292B8B45}" type="slidenum">
              <a:rPr lang="en-US" altLang="ar-IQ" sz="1400"/>
              <a:pPr>
                <a:defRPr/>
              </a:pPr>
              <a:t>15</a:t>
            </a:fld>
            <a:endParaRPr lang="en-US" altLang="ar-IQ" sz="1400"/>
          </a:p>
        </p:txBody>
      </p:sp>
      <p:sp>
        <p:nvSpPr>
          <p:cNvPr id="16387" name="Rectangle 2"/>
          <p:cNvSpPr>
            <a:spLocks noGrp="1" noChangeArrowheads="1"/>
          </p:cNvSpPr>
          <p:nvPr>
            <p:ph type="title"/>
          </p:nvPr>
        </p:nvSpPr>
        <p:spPr>
          <a:xfrm>
            <a:off x="457200" y="381000"/>
            <a:ext cx="8229600" cy="990600"/>
          </a:xfrm>
        </p:spPr>
        <p:txBody>
          <a:bodyPr/>
          <a:lstStyle/>
          <a:p>
            <a:r>
              <a:rPr lang="en-US" altLang="ar-IQ" sz="3600" smtClean="0"/>
              <a:t>Normal Human Fallopian Tube Tissue</a:t>
            </a:r>
          </a:p>
        </p:txBody>
      </p:sp>
      <p:pic>
        <p:nvPicPr>
          <p:cNvPr id="16388" name="Picture 3" descr="Normal Human Fallopian Tube Tiss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371600"/>
            <a:ext cx="5945188"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 Box 5"/>
          <p:cNvSpPr txBox="1">
            <a:spLocks noChangeArrowheads="1"/>
          </p:cNvSpPr>
          <p:nvPr/>
        </p:nvSpPr>
        <p:spPr bwMode="auto">
          <a:xfrm>
            <a:off x="193675" y="6308725"/>
            <a:ext cx="7756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sz="2000" i="1">
                <a:ea typeface="MS PGothic" pitchFamily="34" charset="-128"/>
              </a:rPr>
              <a:t>Source</a:t>
            </a:r>
            <a:r>
              <a:rPr lang="en-US" altLang="ar-IQ" sz="2000">
                <a:ea typeface="MS PGothic" pitchFamily="34" charset="-128"/>
              </a:rPr>
              <a:t>: </a:t>
            </a:r>
            <a:r>
              <a:rPr lang="en-US" altLang="ar-IQ" sz="2000">
                <a:ea typeface="MS PGothic" pitchFamily="34" charset="-128"/>
                <a:cs typeface="Times New Roman" pitchFamily="18" charset="0"/>
              </a:rPr>
              <a:t>Patton, D.L. University of Washington, Seattle, Washington</a:t>
            </a:r>
            <a:endParaRPr lang="en-US" altLang="ar-IQ" sz="2000">
              <a:ea typeface="MS PGothic" pitchFamily="34" charset="-128"/>
            </a:endParaRPr>
          </a:p>
        </p:txBody>
      </p:sp>
      <p:sp>
        <p:nvSpPr>
          <p:cNvPr id="16390" name="Text Box 6"/>
          <p:cNvSpPr txBox="1">
            <a:spLocks noChangeArrowheads="1"/>
          </p:cNvSpPr>
          <p:nvPr/>
        </p:nvSpPr>
        <p:spPr bwMode="auto">
          <a:xfrm>
            <a:off x="7127875" y="0"/>
            <a:ext cx="156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a:ea typeface="MS PGothic" pitchFamily="34" charset="-128"/>
              </a:rPr>
              <a:t>Pathogenesis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F239595B-7BB9-4C29-B07F-5E815C78FBFC}" type="slidenum">
              <a:rPr lang="en-US" altLang="ar-IQ" sz="1400"/>
              <a:pPr>
                <a:defRPr/>
              </a:pPr>
              <a:t>16</a:t>
            </a:fld>
            <a:endParaRPr lang="en-US" altLang="ar-IQ" sz="1400"/>
          </a:p>
        </p:txBody>
      </p:sp>
      <p:sp>
        <p:nvSpPr>
          <p:cNvPr id="17411" name="Rectangle 2"/>
          <p:cNvSpPr>
            <a:spLocks noGrp="1" noChangeArrowheads="1"/>
          </p:cNvSpPr>
          <p:nvPr>
            <p:ph type="title"/>
          </p:nvPr>
        </p:nvSpPr>
        <p:spPr>
          <a:xfrm>
            <a:off x="685800" y="609600"/>
            <a:ext cx="7772400" cy="685800"/>
          </a:xfrm>
        </p:spPr>
        <p:txBody>
          <a:bodyPr/>
          <a:lstStyle/>
          <a:p>
            <a:r>
              <a:rPr lang="en-US" altLang="ar-IQ" sz="4000" i="1" smtClean="0"/>
              <a:t>C. trachomatis</a:t>
            </a:r>
            <a:r>
              <a:rPr lang="en-US" altLang="ar-IQ" sz="4000" smtClean="0"/>
              <a:t> Infection (PID)</a:t>
            </a:r>
          </a:p>
        </p:txBody>
      </p:sp>
      <p:pic>
        <p:nvPicPr>
          <p:cNvPr id="17412" name="Picture 3" descr="C. trachomatis Infection (PI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2688" y="1590675"/>
            <a:ext cx="6932612" cy="455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193675" y="6308725"/>
            <a:ext cx="77565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sz="2000" i="1">
                <a:ea typeface="MS PGothic" pitchFamily="34" charset="-128"/>
              </a:rPr>
              <a:t>Source</a:t>
            </a:r>
            <a:r>
              <a:rPr lang="en-US" altLang="ar-IQ" sz="2000">
                <a:ea typeface="MS PGothic" pitchFamily="34" charset="-128"/>
              </a:rPr>
              <a:t>: </a:t>
            </a:r>
            <a:r>
              <a:rPr lang="en-US" altLang="ar-IQ" sz="2000">
                <a:ea typeface="MS PGothic" pitchFamily="34" charset="-128"/>
                <a:cs typeface="Times New Roman" pitchFamily="18" charset="0"/>
              </a:rPr>
              <a:t>Patton, D.L. University of Washington, Seattle, Washington</a:t>
            </a:r>
            <a:endParaRPr lang="en-US" altLang="ar-IQ" sz="2000">
              <a:ea typeface="MS PGothic" pitchFamily="34" charset="-128"/>
            </a:endParaRPr>
          </a:p>
        </p:txBody>
      </p:sp>
      <p:sp>
        <p:nvSpPr>
          <p:cNvPr id="17414" name="Text Box 6"/>
          <p:cNvSpPr txBox="1">
            <a:spLocks noChangeArrowheads="1"/>
          </p:cNvSpPr>
          <p:nvPr/>
        </p:nvSpPr>
        <p:spPr bwMode="auto">
          <a:xfrm>
            <a:off x="7127875" y="0"/>
            <a:ext cx="156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a:ea typeface="MS PGothic" pitchFamily="34" charset="-128"/>
              </a:rPr>
              <a:t>Pathogenesis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ar-IQ" smtClean="0"/>
              <a:t>Symptoms of PID:</a:t>
            </a:r>
          </a:p>
        </p:txBody>
      </p:sp>
      <p:sp>
        <p:nvSpPr>
          <p:cNvPr id="18435" name="Rectangle 3"/>
          <p:cNvSpPr>
            <a:spLocks noGrp="1" noChangeArrowheads="1"/>
          </p:cNvSpPr>
          <p:nvPr>
            <p:ph type="body" sz="half" idx="1"/>
          </p:nvPr>
        </p:nvSpPr>
        <p:spPr>
          <a:xfrm>
            <a:off x="533400" y="1447800"/>
            <a:ext cx="4302125" cy="4800600"/>
          </a:xfrm>
        </p:spPr>
        <p:txBody>
          <a:bodyPr/>
          <a:lstStyle/>
          <a:p>
            <a:pPr algn="l" rtl="0">
              <a:lnSpc>
                <a:spcPct val="90000"/>
              </a:lnSpc>
            </a:pPr>
            <a:r>
              <a:rPr lang="en-US" altLang="ar-IQ" dirty="0" smtClean="0"/>
              <a:t>Pain in lower abdominal region disassociated with a period.</a:t>
            </a:r>
          </a:p>
          <a:p>
            <a:pPr algn="l" rtl="0">
              <a:lnSpc>
                <a:spcPct val="90000"/>
              </a:lnSpc>
            </a:pPr>
            <a:r>
              <a:rPr lang="en-US" altLang="ar-IQ" dirty="0" smtClean="0"/>
              <a:t>Can range from subtle &amp;mild to sudden onset of moderate to severe pain</a:t>
            </a:r>
          </a:p>
          <a:p>
            <a:pPr algn="l" rtl="0">
              <a:lnSpc>
                <a:spcPct val="90000"/>
              </a:lnSpc>
            </a:pPr>
            <a:r>
              <a:rPr lang="en-US" altLang="ar-IQ" dirty="0" smtClean="0"/>
              <a:t>Fever</a:t>
            </a:r>
          </a:p>
          <a:p>
            <a:pPr algn="l" rtl="0">
              <a:lnSpc>
                <a:spcPct val="90000"/>
              </a:lnSpc>
            </a:pPr>
            <a:r>
              <a:rPr lang="en-US" altLang="ar-IQ" dirty="0" smtClean="0"/>
              <a:t>Unusual vaginal discharge that may have a foul odor</a:t>
            </a:r>
          </a:p>
          <a:p>
            <a:pPr algn="l" rtl="0">
              <a:lnSpc>
                <a:spcPct val="90000"/>
              </a:lnSpc>
              <a:buFont typeface="Wingdings" pitchFamily="2" charset="2"/>
              <a:buNone/>
            </a:pPr>
            <a:endParaRPr lang="en-US" altLang="ar-IQ" dirty="0" smtClean="0"/>
          </a:p>
        </p:txBody>
      </p:sp>
      <p:sp>
        <p:nvSpPr>
          <p:cNvPr id="18436" name="Rectangle 4"/>
          <p:cNvSpPr>
            <a:spLocks noGrp="1" noChangeArrowheads="1"/>
          </p:cNvSpPr>
          <p:nvPr>
            <p:ph type="body" sz="half" idx="2"/>
          </p:nvPr>
        </p:nvSpPr>
        <p:spPr>
          <a:xfrm>
            <a:off x="5105400" y="1295400"/>
            <a:ext cx="3733800" cy="4953000"/>
          </a:xfrm>
        </p:spPr>
        <p:txBody>
          <a:bodyPr/>
          <a:lstStyle/>
          <a:p>
            <a:pPr algn="l" rtl="0"/>
            <a:r>
              <a:rPr lang="en-US" altLang="ar-IQ" dirty="0" smtClean="0"/>
              <a:t>Pain during intercourse</a:t>
            </a:r>
          </a:p>
          <a:p>
            <a:pPr algn="l" rtl="0"/>
            <a:r>
              <a:rPr lang="en-US" altLang="ar-IQ" dirty="0" smtClean="0"/>
              <a:t>Irregular menstrual bleeding.</a:t>
            </a:r>
          </a:p>
          <a:p>
            <a:pPr algn="l" rtl="0"/>
            <a:r>
              <a:rPr lang="en-US" altLang="ar-IQ" dirty="0" smtClean="0"/>
              <a:t>Back pain</a:t>
            </a:r>
          </a:p>
          <a:p>
            <a:pPr algn="l" rtl="0"/>
            <a:r>
              <a:rPr lang="en-US" altLang="ar-IQ" dirty="0" smtClean="0"/>
              <a:t>Urinary discomfort </a:t>
            </a:r>
          </a:p>
          <a:p>
            <a:pPr algn="l" rtl="0"/>
            <a:r>
              <a:rPr lang="en-US" altLang="ar-IQ" dirty="0" smtClean="0"/>
              <a:t>Pain during a pelvic exam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b="1" dirty="0" smtClean="0"/>
              <a:t>Clinical presentation</a:t>
            </a:r>
            <a:endParaRPr lang="en-US" dirty="0" smtClean="0"/>
          </a:p>
        </p:txBody>
      </p:sp>
      <p:sp>
        <p:nvSpPr>
          <p:cNvPr id="19459" name="عنصر نائب للمحتوى 2"/>
          <p:cNvSpPr>
            <a:spLocks noGrp="1"/>
          </p:cNvSpPr>
          <p:nvPr>
            <p:ph idx="1"/>
          </p:nvPr>
        </p:nvSpPr>
        <p:spPr>
          <a:xfrm>
            <a:off x="457200" y="1143000"/>
            <a:ext cx="8229600" cy="4983163"/>
          </a:xfrm>
        </p:spPr>
        <p:txBody>
          <a:bodyPr/>
          <a:lstStyle/>
          <a:p>
            <a:pPr algn="l" rtl="0" eaLnBrk="1" hangingPunct="1">
              <a:buFont typeface="Arial" charset="0"/>
              <a:buNone/>
            </a:pPr>
            <a:r>
              <a:rPr lang="en-US" altLang="ar-IQ" dirty="0" smtClean="0"/>
              <a:t>    The clinical dx of PID is based on the presence of :</a:t>
            </a:r>
          </a:p>
          <a:p>
            <a:pPr algn="l" rtl="0" eaLnBrk="1" hangingPunct="1"/>
            <a:r>
              <a:rPr lang="en-US" altLang="ar-IQ" dirty="0" smtClean="0"/>
              <a:t>Lower abdominal pain , usual bilateral , Combined with either </a:t>
            </a:r>
            <a:r>
              <a:rPr lang="en-US" altLang="ar-IQ" dirty="0" err="1" smtClean="0"/>
              <a:t>adnexial</a:t>
            </a:r>
            <a:r>
              <a:rPr lang="en-US" altLang="ar-IQ" dirty="0" smtClean="0"/>
              <a:t> tenderness or </a:t>
            </a:r>
            <a:r>
              <a:rPr lang="en-US" altLang="ar-IQ" dirty="0" err="1" smtClean="0"/>
              <a:t>Cx</a:t>
            </a:r>
            <a:r>
              <a:rPr lang="en-US" altLang="ar-IQ" dirty="0" smtClean="0"/>
              <a:t>. excitation on vaginal examination.</a:t>
            </a:r>
          </a:p>
          <a:p>
            <a:pPr algn="l" rtl="0" eaLnBrk="1" hangingPunct="1"/>
            <a:r>
              <a:rPr lang="en-US" altLang="ar-IQ" dirty="0" smtClean="0"/>
              <a:t>A pelvic examination is essential and speculum examination is necessary both to enable a swabs to be taken.</a:t>
            </a:r>
          </a:p>
          <a:p>
            <a:pPr algn="l" rtl="0" eaLnBrk="1" hangingPunct="1"/>
            <a:endParaRPr lang="ar-SA" altLang="ar-IQ"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7362"/>
          </a:xfrm>
        </p:spPr>
        <p:txBody>
          <a:bodyPr rtlCol="0">
            <a:normAutofit fontScale="90000"/>
          </a:bodyPr>
          <a:lstStyle/>
          <a:p>
            <a:pPr eaLnBrk="1" fontAlgn="auto" hangingPunct="1">
              <a:spcAft>
                <a:spcPts val="0"/>
              </a:spcAft>
              <a:defRPr/>
            </a:pPr>
            <a:r>
              <a:rPr lang="en-US" b="1" dirty="0" smtClean="0"/>
              <a:t>Clinical presentation</a:t>
            </a:r>
            <a:endParaRPr lang="ar-SA" dirty="0"/>
          </a:p>
        </p:txBody>
      </p:sp>
      <p:sp>
        <p:nvSpPr>
          <p:cNvPr id="3" name="عنصر نائب للمحتوى 2"/>
          <p:cNvSpPr>
            <a:spLocks noGrp="1"/>
          </p:cNvSpPr>
          <p:nvPr>
            <p:ph idx="1"/>
          </p:nvPr>
        </p:nvSpPr>
        <p:spPr>
          <a:xfrm>
            <a:off x="457200" y="990600"/>
            <a:ext cx="8229600" cy="5135563"/>
          </a:xfrm>
        </p:spPr>
        <p:txBody>
          <a:bodyPr rtlCol="0">
            <a:normAutofit fontScale="92500" lnSpcReduction="10000"/>
          </a:bodyPr>
          <a:lstStyle/>
          <a:p>
            <a:pPr algn="l" rtl="0" eaLnBrk="1" fontAlgn="auto" hangingPunct="1">
              <a:spcAft>
                <a:spcPts val="0"/>
              </a:spcAft>
              <a:buFont typeface="Arial" pitchFamily="34" charset="0"/>
              <a:buNone/>
              <a:defRPr/>
            </a:pPr>
            <a:r>
              <a:rPr lang="en-US" dirty="0" smtClean="0"/>
              <a:t>   Other clinical features can support a diagnosis of PID but are not essential .</a:t>
            </a:r>
          </a:p>
          <a:p>
            <a:pPr algn="l" rtl="0" eaLnBrk="1" fontAlgn="auto" hangingPunct="1">
              <a:spcAft>
                <a:spcPts val="0"/>
              </a:spcAft>
              <a:buFont typeface="Arial" pitchFamily="34" charset="0"/>
              <a:buChar char="•"/>
              <a:defRPr/>
            </a:pPr>
            <a:r>
              <a:rPr lang="en-US" dirty="0" smtClean="0"/>
              <a:t>Inter menstrual  bleeding .</a:t>
            </a:r>
          </a:p>
          <a:p>
            <a:pPr algn="l" rtl="0" eaLnBrk="1" fontAlgn="auto" hangingPunct="1">
              <a:spcAft>
                <a:spcPts val="0"/>
              </a:spcAft>
              <a:buFont typeface="Arial" pitchFamily="34" charset="0"/>
              <a:buChar char="•"/>
              <a:defRPr/>
            </a:pPr>
            <a:r>
              <a:rPr lang="en-US" dirty="0" smtClean="0"/>
              <a:t>Post Coital bleeding .              resulting from </a:t>
            </a:r>
            <a:r>
              <a:rPr lang="en-US" dirty="0" err="1" smtClean="0"/>
              <a:t>endometritis</a:t>
            </a:r>
            <a:r>
              <a:rPr lang="en-US" dirty="0" smtClean="0"/>
              <a:t>  .</a:t>
            </a:r>
          </a:p>
          <a:p>
            <a:pPr algn="l" rtl="0" eaLnBrk="1" fontAlgn="auto" hangingPunct="1">
              <a:spcAft>
                <a:spcPts val="0"/>
              </a:spcAft>
              <a:buFont typeface="Arial" pitchFamily="34" charset="0"/>
              <a:buChar char="•"/>
              <a:defRPr/>
            </a:pPr>
            <a:r>
              <a:rPr lang="en-US" dirty="0" smtClean="0"/>
              <a:t>Deep </a:t>
            </a:r>
            <a:r>
              <a:rPr lang="en-US" dirty="0" err="1" smtClean="0"/>
              <a:t>dysparonia</a:t>
            </a:r>
            <a:r>
              <a:rPr lang="en-US" dirty="0" smtClean="0"/>
              <a:t>.</a:t>
            </a:r>
          </a:p>
          <a:p>
            <a:pPr algn="l" rtl="0" eaLnBrk="1" fontAlgn="auto" hangingPunct="1">
              <a:spcAft>
                <a:spcPts val="0"/>
              </a:spcAft>
              <a:buFont typeface="Arial" pitchFamily="34" charset="0"/>
              <a:buChar char="•"/>
              <a:defRPr/>
            </a:pPr>
            <a:r>
              <a:rPr lang="en-US" dirty="0" smtClean="0"/>
              <a:t>Abnormal vaginal discharge – indicating L G T I .</a:t>
            </a:r>
          </a:p>
          <a:p>
            <a:pPr algn="l" rtl="0" eaLnBrk="1" fontAlgn="auto" hangingPunct="1">
              <a:spcAft>
                <a:spcPts val="0"/>
              </a:spcAft>
              <a:buFont typeface="Arial" pitchFamily="34" charset="0"/>
              <a:buChar char="•"/>
              <a:defRPr/>
            </a:pPr>
            <a:r>
              <a:rPr lang="en-US" dirty="0" smtClean="0"/>
              <a:t>Fever – nonspecific and usually in sever and moderate PID.</a:t>
            </a:r>
          </a:p>
          <a:p>
            <a:pPr algn="l" rtl="0" eaLnBrk="1" fontAlgn="auto" hangingPunct="1">
              <a:spcAft>
                <a:spcPts val="0"/>
              </a:spcAft>
              <a:buFont typeface="Arial" pitchFamily="34" charset="0"/>
              <a:buChar char="•"/>
              <a:defRPr/>
            </a:pPr>
            <a:r>
              <a:rPr lang="en-US" dirty="0" smtClean="0"/>
              <a:t>Nausea and vomiting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u="sng" dirty="0"/>
              <a:t>Objectives : </a:t>
            </a:r>
            <a:r>
              <a:rPr lang="en-US" dirty="0"/>
              <a:t/>
            </a:r>
            <a:br>
              <a:rPr lang="en-US" dirty="0"/>
            </a:br>
            <a:endParaRPr lang="en-US" dirty="0"/>
          </a:p>
        </p:txBody>
      </p:sp>
      <p:sp>
        <p:nvSpPr>
          <p:cNvPr id="3" name="Content Placeholder 2"/>
          <p:cNvSpPr>
            <a:spLocks noGrp="1"/>
          </p:cNvSpPr>
          <p:nvPr>
            <p:ph idx="1"/>
          </p:nvPr>
        </p:nvSpPr>
        <p:spPr>
          <a:xfrm>
            <a:off x="457200" y="836712"/>
            <a:ext cx="8229600" cy="5904656"/>
          </a:xfrm>
        </p:spPr>
        <p:txBody>
          <a:bodyPr/>
          <a:lstStyle/>
          <a:p>
            <a:pPr lvl="0" algn="l" rtl="0"/>
            <a:r>
              <a:rPr lang="en-US" sz="2800" dirty="0" smtClean="0"/>
              <a:t>Definition </a:t>
            </a:r>
            <a:r>
              <a:rPr lang="en-US" sz="2800" dirty="0"/>
              <a:t>of pelvic inflammatory disease</a:t>
            </a:r>
          </a:p>
          <a:p>
            <a:pPr lvl="0" algn="l" rtl="0"/>
            <a:r>
              <a:rPr lang="en-US" sz="2800" dirty="0"/>
              <a:t>To determine the risk factors of PID </a:t>
            </a:r>
          </a:p>
          <a:p>
            <a:pPr lvl="0" algn="l" rtl="0"/>
            <a:r>
              <a:rPr lang="en-US" sz="2800" dirty="0"/>
              <a:t>To know the common types of microorganism which cause PID  </a:t>
            </a:r>
          </a:p>
          <a:p>
            <a:pPr lvl="0" algn="l" rtl="0"/>
            <a:r>
              <a:rPr lang="en-US" sz="2800" dirty="0"/>
              <a:t>To determine the clinical presentation( How patient with PID present regarding history and examination and most common clinical criteria to diagnose PID </a:t>
            </a:r>
          </a:p>
          <a:p>
            <a:pPr lvl="0" algn="l" rtl="0"/>
            <a:r>
              <a:rPr lang="en-US" sz="2800" dirty="0"/>
              <a:t>Methods of investigations (microbiology ,blood test, surgical and radiological investigations </a:t>
            </a:r>
          </a:p>
          <a:p>
            <a:pPr lvl="0" algn="l" rtl="0"/>
            <a:r>
              <a:rPr lang="en-US" sz="2800" dirty="0"/>
              <a:t>Differential diagnosis of PID</a:t>
            </a:r>
          </a:p>
          <a:p>
            <a:pPr lvl="0" algn="l" rtl="0"/>
            <a:r>
              <a:rPr lang="en-US" sz="2800" dirty="0"/>
              <a:t>To know the complications  and follow up of PID </a:t>
            </a:r>
          </a:p>
          <a:p>
            <a:pPr lvl="0" algn="l" rtl="0"/>
            <a:r>
              <a:rPr lang="en-US" sz="2800" dirty="0"/>
              <a:t>How treat patients with PID</a:t>
            </a:r>
          </a:p>
          <a:p>
            <a:endParaRPr lang="en-US" dirty="0"/>
          </a:p>
        </p:txBody>
      </p:sp>
    </p:spTree>
    <p:extLst>
      <p:ext uri="{BB962C8B-B14F-4D97-AF65-F5344CB8AC3E}">
        <p14:creationId xmlns:p14="http://schemas.microsoft.com/office/powerpoint/2010/main" val="904566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Clinical presentation</a:t>
            </a:r>
            <a:endParaRPr lang="ar-SA" dirty="0"/>
          </a:p>
        </p:txBody>
      </p:sp>
      <p:sp>
        <p:nvSpPr>
          <p:cNvPr id="3" name="عنصر نائب للمحتوى 2"/>
          <p:cNvSpPr>
            <a:spLocks noGrp="1"/>
          </p:cNvSpPr>
          <p:nvPr>
            <p:ph idx="1"/>
          </p:nvPr>
        </p:nvSpPr>
        <p:spPr>
          <a:xfrm>
            <a:off x="457200" y="1066800"/>
            <a:ext cx="8229600" cy="5059363"/>
          </a:xfrm>
        </p:spPr>
        <p:txBody>
          <a:bodyPr rtlCol="0">
            <a:normAutofit fontScale="92500" lnSpcReduction="20000"/>
          </a:bodyPr>
          <a:lstStyle/>
          <a:p>
            <a:pPr algn="l" rtl="0" eaLnBrk="1" fontAlgn="auto" hangingPunct="1">
              <a:spcAft>
                <a:spcPts val="0"/>
              </a:spcAft>
              <a:buFont typeface="Arial" pitchFamily="34" charset="0"/>
              <a:buNone/>
              <a:defRPr/>
            </a:pPr>
            <a:r>
              <a:rPr lang="en-US" b="1" dirty="0" smtClean="0"/>
              <a:t>    → The clinical criteria for the diagnosis of PID must include all three of :</a:t>
            </a:r>
            <a:endParaRPr lang="en-US" dirty="0" smtClean="0"/>
          </a:p>
          <a:p>
            <a:pPr algn="l" rtl="0" eaLnBrk="1" fontAlgn="auto" hangingPunct="1">
              <a:spcAft>
                <a:spcPts val="0"/>
              </a:spcAft>
              <a:buFont typeface="Arial" pitchFamily="34" charset="0"/>
              <a:buChar char="•"/>
              <a:defRPr/>
            </a:pPr>
            <a:r>
              <a:rPr lang="en-US" dirty="0" smtClean="0"/>
              <a:t>Abdominal  tenderness ( and / or rebound ).</a:t>
            </a:r>
          </a:p>
          <a:p>
            <a:pPr algn="l" rtl="0" eaLnBrk="1" fontAlgn="auto" hangingPunct="1">
              <a:spcAft>
                <a:spcPts val="0"/>
              </a:spcAft>
              <a:buFont typeface="Arial" pitchFamily="34" charset="0"/>
              <a:buChar char="•"/>
              <a:defRPr/>
            </a:pPr>
            <a:r>
              <a:rPr lang="en-US" dirty="0" smtClean="0"/>
              <a:t>Cx.  excitation</a:t>
            </a:r>
          </a:p>
          <a:p>
            <a:pPr algn="l" rtl="0" eaLnBrk="1" fontAlgn="auto" hangingPunct="1">
              <a:spcAft>
                <a:spcPts val="0"/>
              </a:spcAft>
              <a:buFont typeface="Arial" pitchFamily="34" charset="0"/>
              <a:buChar char="•"/>
              <a:defRPr/>
            </a:pPr>
            <a:r>
              <a:rPr lang="en-US" dirty="0" smtClean="0"/>
              <a:t>Adnexial tenderness.</a:t>
            </a:r>
          </a:p>
          <a:p>
            <a:pPr algn="l" rtl="0" eaLnBrk="1" fontAlgn="auto" hangingPunct="1">
              <a:spcAft>
                <a:spcPts val="0"/>
              </a:spcAft>
              <a:buFont typeface="Arial" pitchFamily="34" charset="0"/>
              <a:buNone/>
              <a:defRPr/>
            </a:pPr>
            <a:r>
              <a:rPr lang="en-US" b="1" dirty="0" smtClean="0"/>
              <a:t>   And one or more of  :</a:t>
            </a:r>
            <a:endParaRPr lang="en-US" dirty="0" smtClean="0"/>
          </a:p>
          <a:p>
            <a:pPr algn="l" rtl="0" eaLnBrk="1" fontAlgn="auto" hangingPunct="1">
              <a:spcAft>
                <a:spcPts val="0"/>
              </a:spcAft>
              <a:buFont typeface="Arial" pitchFamily="34" charset="0"/>
              <a:buChar char="•"/>
              <a:defRPr/>
            </a:pPr>
            <a:r>
              <a:rPr lang="en-US" dirty="0" smtClean="0"/>
              <a:t>Gram stain of endo cx . positive for  Gonorrhea.</a:t>
            </a:r>
          </a:p>
          <a:p>
            <a:pPr algn="l" rtl="0" eaLnBrk="1" fontAlgn="auto" hangingPunct="1">
              <a:spcAft>
                <a:spcPts val="0"/>
              </a:spcAft>
              <a:buFont typeface="Arial" pitchFamily="34" charset="0"/>
              <a:buChar char="•"/>
              <a:defRPr/>
            </a:pPr>
            <a:r>
              <a:rPr lang="en-US" dirty="0" smtClean="0"/>
              <a:t>Temp &gt; 38 </a:t>
            </a:r>
            <a:r>
              <a:rPr lang="en-US" baseline="30000" dirty="0" smtClean="0"/>
              <a:t>0</a:t>
            </a:r>
            <a:r>
              <a:rPr lang="en-US" dirty="0" smtClean="0"/>
              <a:t>C.</a:t>
            </a:r>
          </a:p>
          <a:p>
            <a:pPr algn="l" rtl="0" eaLnBrk="1" fontAlgn="auto" hangingPunct="1">
              <a:spcAft>
                <a:spcPts val="0"/>
              </a:spcAft>
              <a:buFont typeface="Arial" pitchFamily="34" charset="0"/>
              <a:buChar char="•"/>
              <a:defRPr/>
            </a:pPr>
            <a:r>
              <a:rPr lang="en-US" dirty="0" smtClean="0"/>
              <a:t>Leackocytosis &gt; 10.000 .</a:t>
            </a:r>
          </a:p>
          <a:p>
            <a:pPr algn="l" rtl="0" eaLnBrk="1" fontAlgn="auto" hangingPunct="1">
              <a:spcAft>
                <a:spcPts val="0"/>
              </a:spcAft>
              <a:buFont typeface="Arial" pitchFamily="34" charset="0"/>
              <a:buChar char="•"/>
              <a:defRPr/>
            </a:pPr>
            <a:r>
              <a:rPr lang="en-US" dirty="0" smtClean="0"/>
              <a:t>Pelvic abscess or inflammatory complex mass by U/S.</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b="1" dirty="0" smtClean="0"/>
              <a:t>Clinical presentation</a:t>
            </a:r>
            <a:endParaRPr lang="ar-SA" dirty="0"/>
          </a:p>
        </p:txBody>
      </p:sp>
      <p:sp>
        <p:nvSpPr>
          <p:cNvPr id="3" name="عنصر نائب للمحتوى 2"/>
          <p:cNvSpPr>
            <a:spLocks noGrp="1"/>
          </p:cNvSpPr>
          <p:nvPr>
            <p:ph idx="1"/>
          </p:nvPr>
        </p:nvSpPr>
        <p:spPr>
          <a:xfrm>
            <a:off x="457200" y="990600"/>
            <a:ext cx="8229600" cy="5135563"/>
          </a:xfrm>
        </p:spPr>
        <p:txBody>
          <a:bodyPr rtlCol="0">
            <a:normAutofit lnSpcReduction="10000"/>
          </a:bodyPr>
          <a:lstStyle/>
          <a:p>
            <a:pPr algn="l" rtl="0" eaLnBrk="1" fontAlgn="auto" hangingPunct="1">
              <a:spcAft>
                <a:spcPts val="0"/>
              </a:spcAft>
              <a:buFont typeface="Arial" pitchFamily="34" charset="0"/>
              <a:buNone/>
              <a:defRPr/>
            </a:pPr>
            <a:r>
              <a:rPr lang="en-US" b="1" dirty="0" smtClean="0"/>
              <a:t>    Fitz – Hugh Curtis Syndrome → </a:t>
            </a:r>
            <a:endParaRPr lang="en-US" dirty="0" smtClean="0"/>
          </a:p>
          <a:p>
            <a:pPr algn="l" rtl="0" eaLnBrk="1" fontAlgn="auto" hangingPunct="1">
              <a:spcAft>
                <a:spcPts val="0"/>
              </a:spcAft>
              <a:buFont typeface="Arial" pitchFamily="34" charset="0"/>
              <a:buChar char="•"/>
              <a:defRPr/>
            </a:pPr>
            <a:r>
              <a:rPr lang="en-US" dirty="0" smtClean="0"/>
              <a:t>           Inflammation and infection of the liver capsule ( per hepatitis )affects 10 – 20 % of women with Gonococcus or Chlamydia  PID ,into spillage – of tubal infection into RT. paracolic gutter.</a:t>
            </a:r>
          </a:p>
          <a:p>
            <a:pPr algn="l" rtl="0" eaLnBrk="1" fontAlgn="auto" hangingPunct="1">
              <a:spcAft>
                <a:spcPts val="0"/>
              </a:spcAft>
              <a:buFont typeface="Arial" pitchFamily="34" charset="0"/>
              <a:buChar char="•"/>
              <a:defRPr/>
            </a:pPr>
            <a:r>
              <a:rPr lang="en-US" dirty="0" smtClean="0"/>
              <a:t>Patient Complain of RT. upper abdominal pain and have tenderness at the liver edge, sometime accompanied by a hepatic friction rubs.</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Differential Diagnosis</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143000"/>
            <a:ext cx="8229600" cy="4983163"/>
          </a:xfrm>
        </p:spPr>
        <p:txBody>
          <a:bodyPr rtlCol="0">
            <a:normAutofit fontScale="70000" lnSpcReduction="20000"/>
          </a:bodyPr>
          <a:lstStyle/>
          <a:p>
            <a:pPr algn="l" rtl="0" eaLnBrk="1" fontAlgn="auto" hangingPunct="1">
              <a:spcAft>
                <a:spcPts val="0"/>
              </a:spcAft>
              <a:buFont typeface="Arial" pitchFamily="34" charset="0"/>
              <a:buNone/>
              <a:defRPr/>
            </a:pPr>
            <a:r>
              <a:rPr lang="en-US" dirty="0" smtClean="0"/>
              <a:t>              </a:t>
            </a:r>
            <a:r>
              <a:rPr lang="en-US" sz="3400" b="1" dirty="0" smtClean="0"/>
              <a:t>DDx .                                                    Significant features</a:t>
            </a:r>
          </a:p>
          <a:p>
            <a:pPr algn="l" rtl="0" eaLnBrk="1" fontAlgn="auto" hangingPunct="1">
              <a:spcAft>
                <a:spcPts val="0"/>
              </a:spcAft>
              <a:buFont typeface="Arial" pitchFamily="34" charset="0"/>
              <a:buNone/>
              <a:defRPr/>
            </a:pPr>
            <a:r>
              <a:rPr lang="en-US" dirty="0" smtClean="0"/>
              <a:t> </a:t>
            </a:r>
          </a:p>
          <a:p>
            <a:pPr algn="l" rtl="0" eaLnBrk="1" fontAlgn="auto" hangingPunct="1">
              <a:spcAft>
                <a:spcPts val="0"/>
              </a:spcAft>
              <a:buFont typeface="Arial" pitchFamily="34" charset="0"/>
              <a:buChar char="•"/>
              <a:defRPr/>
            </a:pPr>
            <a:r>
              <a:rPr lang="en-US" dirty="0" smtClean="0"/>
              <a:t>Ectopic pregnancy                                 Menstrual </a:t>
            </a:r>
            <a:r>
              <a:rPr lang="en-US" dirty="0" err="1" smtClean="0"/>
              <a:t>hx</a:t>
            </a:r>
            <a:r>
              <a:rPr lang="en-US" dirty="0" smtClean="0"/>
              <a:t> , initially </a:t>
            </a:r>
            <a:r>
              <a:rPr lang="en-US" dirty="0" err="1" smtClean="0"/>
              <a:t>unilat</a:t>
            </a:r>
            <a:r>
              <a:rPr lang="en-US" dirty="0" smtClean="0"/>
              <a:t>.</a:t>
            </a:r>
          </a:p>
          <a:p>
            <a:pPr algn="l" rtl="0" eaLnBrk="1" fontAlgn="auto" hangingPunct="1">
              <a:spcAft>
                <a:spcPts val="0"/>
              </a:spcAft>
              <a:buFont typeface="Arial" pitchFamily="34" charset="0"/>
              <a:buNone/>
              <a:defRPr/>
            </a:pPr>
            <a:endParaRPr lang="en-US" dirty="0" smtClean="0"/>
          </a:p>
          <a:p>
            <a:pPr algn="l" rtl="0" eaLnBrk="1" fontAlgn="auto" hangingPunct="1">
              <a:spcAft>
                <a:spcPts val="0"/>
              </a:spcAft>
              <a:buFont typeface="Arial" pitchFamily="34" charset="0"/>
              <a:buChar char="•"/>
              <a:defRPr/>
            </a:pPr>
            <a:r>
              <a:rPr lang="en-US" dirty="0" smtClean="0"/>
              <a:t>Ovarian pathology                                Initially unilateral pain ,                               </a:t>
            </a:r>
          </a:p>
          <a:p>
            <a:pPr algn="l" rtl="0" eaLnBrk="1" fontAlgn="auto" hangingPunct="1">
              <a:spcAft>
                <a:spcPts val="0"/>
              </a:spcAft>
              <a:buFont typeface="Arial" pitchFamily="34" charset="0"/>
              <a:buNone/>
              <a:defRPr/>
            </a:pPr>
            <a:r>
              <a:rPr lang="en-US" dirty="0" smtClean="0"/>
              <a:t>(</a:t>
            </a:r>
            <a:r>
              <a:rPr lang="en-US" dirty="0" err="1" smtClean="0"/>
              <a:t>cyste</a:t>
            </a:r>
            <a:r>
              <a:rPr lang="en-US" dirty="0" smtClean="0"/>
              <a:t> ,</a:t>
            </a:r>
            <a:r>
              <a:rPr lang="en-US" dirty="0" err="1" smtClean="0"/>
              <a:t>hg.,rupture</a:t>
            </a:r>
            <a:r>
              <a:rPr lang="en-US" dirty="0" smtClean="0"/>
              <a:t>)                                    often mid cycle pain </a:t>
            </a:r>
          </a:p>
          <a:p>
            <a:pPr algn="l" rtl="0" eaLnBrk="1" fontAlgn="auto" hangingPunct="1">
              <a:spcAft>
                <a:spcPts val="0"/>
              </a:spcAft>
              <a:buFont typeface="Arial" pitchFamily="34" charset="0"/>
              <a:buNone/>
              <a:defRPr/>
            </a:pPr>
            <a:endParaRPr lang="en-US" dirty="0" smtClean="0"/>
          </a:p>
          <a:p>
            <a:pPr algn="l" rtl="0" eaLnBrk="1" fontAlgn="auto" hangingPunct="1">
              <a:spcAft>
                <a:spcPts val="0"/>
              </a:spcAft>
              <a:buFont typeface="Arial" pitchFamily="34" charset="0"/>
              <a:buChar char="•"/>
              <a:defRPr/>
            </a:pPr>
            <a:r>
              <a:rPr lang="en-US" dirty="0" smtClean="0"/>
              <a:t>Appendicitis                                            GIT system , </a:t>
            </a:r>
            <a:r>
              <a:rPr lang="en-US" dirty="0" err="1" smtClean="0"/>
              <a:t>Rt</a:t>
            </a:r>
            <a:r>
              <a:rPr lang="en-US" dirty="0" smtClean="0"/>
              <a:t> .sided pain.</a:t>
            </a:r>
          </a:p>
          <a:p>
            <a:pPr algn="l" rtl="0" eaLnBrk="1" fontAlgn="auto" hangingPunct="1">
              <a:spcAft>
                <a:spcPts val="0"/>
              </a:spcAft>
              <a:buFont typeface="Arial" pitchFamily="34" charset="0"/>
              <a:buChar char="•"/>
              <a:defRPr/>
            </a:pPr>
            <a:r>
              <a:rPr lang="en-US" dirty="0" smtClean="0"/>
              <a:t>Irritable bowel syndrome                     Central or left sided pain,</a:t>
            </a:r>
          </a:p>
          <a:p>
            <a:pPr algn="l" rtl="0" eaLnBrk="1" fontAlgn="auto" hangingPunct="1">
              <a:spcAft>
                <a:spcPts val="0"/>
              </a:spcAft>
              <a:buFont typeface="Arial" pitchFamily="34" charset="0"/>
              <a:buNone/>
              <a:defRPr/>
            </a:pPr>
            <a:r>
              <a:rPr lang="en-US" dirty="0" smtClean="0"/>
              <a:t>                                                                        no Cx. excitation.</a:t>
            </a:r>
          </a:p>
          <a:p>
            <a:pPr algn="l" rtl="0" eaLnBrk="1" fontAlgn="auto" hangingPunct="1">
              <a:spcAft>
                <a:spcPts val="0"/>
              </a:spcAft>
              <a:buFont typeface="Arial" pitchFamily="34" charset="0"/>
              <a:buChar char="•"/>
              <a:defRPr/>
            </a:pPr>
            <a:r>
              <a:rPr lang="en-US" dirty="0" smtClean="0"/>
              <a:t>U T I                                                           Urinary symptom +- loin  pain.</a:t>
            </a:r>
          </a:p>
          <a:p>
            <a:pPr algn="l" rtl="0" eaLnBrk="1" fontAlgn="auto" hangingPunct="1">
              <a:spcAft>
                <a:spcPts val="0"/>
              </a:spcAft>
              <a:buFont typeface="Arial" pitchFamily="34" charset="0"/>
              <a:buNone/>
              <a:defRPr/>
            </a:pPr>
            <a:endParaRPr lang="en-US" dirty="0" smtClean="0"/>
          </a:p>
          <a:p>
            <a:pPr algn="l" rtl="0" eaLnBrk="1" fontAlgn="auto" hangingPunct="1">
              <a:spcAft>
                <a:spcPts val="0"/>
              </a:spcAft>
              <a:buFont typeface="Arial" pitchFamily="34" charset="0"/>
              <a:buChar char="•"/>
              <a:defRPr/>
            </a:pPr>
            <a:r>
              <a:rPr lang="en-US" dirty="0" smtClean="0"/>
              <a:t>Inflammatory bowel disease               Colicky central or LT sided abdominal pain , bowel symptom.</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Investigation</a:t>
            </a:r>
            <a:endParaRPr lang="ar-SA" dirty="0"/>
          </a:p>
        </p:txBody>
      </p:sp>
      <p:sp>
        <p:nvSpPr>
          <p:cNvPr id="3" name="عنصر نائب للمحتوى 2"/>
          <p:cNvSpPr>
            <a:spLocks noGrp="1"/>
          </p:cNvSpPr>
          <p:nvPr>
            <p:ph idx="1"/>
          </p:nvPr>
        </p:nvSpPr>
        <p:spPr>
          <a:xfrm>
            <a:off x="457200" y="914400"/>
            <a:ext cx="8229600" cy="5211763"/>
          </a:xfrm>
        </p:spPr>
        <p:txBody>
          <a:bodyPr rtlCol="0">
            <a:normAutofit fontScale="92500" lnSpcReduction="10000"/>
          </a:bodyPr>
          <a:lstStyle/>
          <a:p>
            <a:pPr algn="l" rtl="0" eaLnBrk="1" fontAlgn="auto" hangingPunct="1">
              <a:spcAft>
                <a:spcPts val="0"/>
              </a:spcAft>
              <a:buFont typeface="Arial" pitchFamily="34" charset="0"/>
              <a:buNone/>
              <a:defRPr/>
            </a:pPr>
            <a:endParaRPr lang="en-US" dirty="0" smtClean="0"/>
          </a:p>
          <a:p>
            <a:pPr marL="514350" indent="-514350" algn="l" rtl="0" eaLnBrk="1" fontAlgn="auto" hangingPunct="1">
              <a:spcAft>
                <a:spcPts val="0"/>
              </a:spcAft>
              <a:buFont typeface="+mj-lt"/>
              <a:buAutoNum type="arabicPeriod"/>
              <a:defRPr/>
            </a:pPr>
            <a:r>
              <a:rPr lang="en-US" sz="3300" b="1" dirty="0" smtClean="0"/>
              <a:t>Microbiology :-</a:t>
            </a:r>
            <a:endParaRPr lang="en-US" dirty="0" smtClean="0"/>
          </a:p>
          <a:p>
            <a:pPr algn="l" rtl="0" eaLnBrk="1" fontAlgn="auto" hangingPunct="1">
              <a:spcAft>
                <a:spcPts val="0"/>
              </a:spcAft>
              <a:buFont typeface="Arial" pitchFamily="34" charset="0"/>
              <a:buNone/>
              <a:defRPr/>
            </a:pPr>
            <a:r>
              <a:rPr lang="en-US" dirty="0" smtClean="0"/>
              <a:t>   The following  microbiology tests should be offered to all women presenting with possible PID </a:t>
            </a:r>
          </a:p>
          <a:p>
            <a:pPr algn="l" rtl="0" eaLnBrk="1" fontAlgn="auto" hangingPunct="1">
              <a:spcAft>
                <a:spcPts val="0"/>
              </a:spcAft>
              <a:buFont typeface="Wingdings" pitchFamily="2" charset="2"/>
              <a:buChar char="v"/>
              <a:defRPr/>
            </a:pPr>
            <a:r>
              <a:rPr lang="en-US" dirty="0" smtClean="0"/>
              <a:t>Endocervical swab for gonorrhea, is taken and placed into transport media ( either Stuarts or Amies )</a:t>
            </a:r>
          </a:p>
          <a:p>
            <a:pPr algn="l" rtl="0" eaLnBrk="1" fontAlgn="auto" hangingPunct="1">
              <a:spcAft>
                <a:spcPts val="0"/>
              </a:spcAft>
              <a:buFont typeface="Arial" pitchFamily="34" charset="0"/>
              <a:buNone/>
              <a:defRPr/>
            </a:pPr>
            <a:r>
              <a:rPr lang="en-US" dirty="0" smtClean="0"/>
              <a:t>The Swab is cultured aerobes for gonorrhea and for anaerobes and arrive at the laboratory within 6 hrs but certainly within 24 hr , otherwise viability rapidly lost .</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Investigation</a:t>
            </a:r>
            <a:endParaRPr lang="ar-SA" dirty="0"/>
          </a:p>
        </p:txBody>
      </p:sp>
      <p:sp>
        <p:nvSpPr>
          <p:cNvPr id="3" name="عنصر نائب للمحتوى 2"/>
          <p:cNvSpPr>
            <a:spLocks noGrp="1"/>
          </p:cNvSpPr>
          <p:nvPr>
            <p:ph idx="1"/>
          </p:nvPr>
        </p:nvSpPr>
        <p:spPr>
          <a:xfrm>
            <a:off x="457200" y="990600"/>
            <a:ext cx="8229600" cy="5135563"/>
          </a:xfrm>
        </p:spPr>
        <p:txBody>
          <a:bodyPr rtlCol="0">
            <a:normAutofit fontScale="92500" lnSpcReduction="10000"/>
          </a:bodyPr>
          <a:lstStyle/>
          <a:p>
            <a:pPr algn="l" rtl="0" eaLnBrk="1" fontAlgn="auto" hangingPunct="1">
              <a:spcAft>
                <a:spcPts val="0"/>
              </a:spcAft>
              <a:buFont typeface="Wingdings" pitchFamily="2" charset="2"/>
              <a:buChar char="v"/>
              <a:defRPr/>
            </a:pPr>
            <a:r>
              <a:rPr lang="en-US" dirty="0" smtClean="0"/>
              <a:t>Endocervical swab containing </a:t>
            </a:r>
            <a:r>
              <a:rPr lang="en-US" dirty="0" err="1" smtClean="0"/>
              <a:t>endocervical</a:t>
            </a:r>
            <a:r>
              <a:rPr lang="en-US" dirty="0" smtClean="0"/>
              <a:t> cells not just secretion for Chlamydia nucleic acid amplification testing ( NAAT ) – or polymerase chain reaction(PCR)– the alternative Chlamydia culture or enzyme linked </a:t>
            </a:r>
            <a:r>
              <a:rPr lang="en-US" dirty="0" err="1" smtClean="0"/>
              <a:t>immunosorbent</a:t>
            </a:r>
            <a:r>
              <a:rPr lang="en-US" dirty="0" smtClean="0"/>
              <a:t> assay ( ELISA ). The introduction of </a:t>
            </a:r>
            <a:r>
              <a:rPr lang="en-US" dirty="0" err="1" smtClean="0"/>
              <a:t>immunoflourescent</a:t>
            </a:r>
            <a:r>
              <a:rPr lang="en-US" dirty="0" smtClean="0"/>
              <a:t> or enzyme linked ( ELISA ), Antibodies to detect Chlamydia in clinical specimens make the </a:t>
            </a:r>
            <a:r>
              <a:rPr lang="en-US" dirty="0" err="1" smtClean="0"/>
              <a:t>dx</a:t>
            </a:r>
            <a:r>
              <a:rPr lang="en-US" dirty="0" smtClean="0"/>
              <a:t> to become widely available</a:t>
            </a:r>
          </a:p>
          <a:p>
            <a:pPr algn="l" rtl="0" eaLnBrk="1" fontAlgn="auto" hangingPunct="1">
              <a:spcAft>
                <a:spcPts val="0"/>
              </a:spcAft>
              <a:buFont typeface="Wingdings" pitchFamily="2" charset="2"/>
              <a:buChar char="v"/>
              <a:defRPr/>
            </a:pPr>
            <a:r>
              <a:rPr lang="en-US" dirty="0" smtClean="0"/>
              <a:t>If an IUCD is present the device should be removal and sent for examination for </a:t>
            </a:r>
            <a:r>
              <a:rPr lang="en-US" dirty="0" err="1" smtClean="0"/>
              <a:t>Actinomyces</a:t>
            </a:r>
            <a:r>
              <a:rPr lang="en-US" dirty="0" smtClean="0"/>
              <a:t> and culture .</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Investigation</a:t>
            </a:r>
            <a:endParaRPr lang="ar-SA" dirty="0"/>
          </a:p>
        </p:txBody>
      </p:sp>
      <p:sp>
        <p:nvSpPr>
          <p:cNvPr id="3" name="عنصر نائب للمحتوى 2"/>
          <p:cNvSpPr>
            <a:spLocks noGrp="1"/>
          </p:cNvSpPr>
          <p:nvPr>
            <p:ph idx="1"/>
          </p:nvPr>
        </p:nvSpPr>
        <p:spPr>
          <a:xfrm>
            <a:off x="457200" y="1143000"/>
            <a:ext cx="8229600" cy="4983163"/>
          </a:xfrm>
        </p:spPr>
        <p:txBody>
          <a:bodyPr rtlCol="0">
            <a:normAutofit fontScale="77500" lnSpcReduction="20000"/>
          </a:bodyPr>
          <a:lstStyle/>
          <a:p>
            <a:pPr algn="l" rtl="0" eaLnBrk="1" fontAlgn="auto" hangingPunct="1">
              <a:spcAft>
                <a:spcPts val="0"/>
              </a:spcAft>
              <a:buFont typeface="Wingdings" pitchFamily="2" charset="2"/>
              <a:buChar char="v"/>
              <a:defRPr/>
            </a:pPr>
            <a:r>
              <a:rPr lang="en-US" dirty="0" smtClean="0"/>
              <a:t>If gonorrhea is suspected swab lubricant should be taken from urethra and rectum.</a:t>
            </a:r>
          </a:p>
          <a:p>
            <a:pPr marL="514350" indent="-514350" algn="l" rtl="0" eaLnBrk="1" fontAlgn="auto" hangingPunct="1">
              <a:spcAft>
                <a:spcPts val="0"/>
              </a:spcAft>
              <a:buFont typeface="Wingdings" pitchFamily="2" charset="2"/>
              <a:buChar char="v"/>
              <a:defRPr/>
            </a:pPr>
            <a:r>
              <a:rPr lang="en-US" dirty="0" smtClean="0"/>
              <a:t> Screening for other STD infections offered to women who test positive for gonorrhea or Chlamydia or those who are at high risk for PID.:</a:t>
            </a:r>
          </a:p>
          <a:p>
            <a:pPr algn="l" rtl="0" eaLnBrk="1" fontAlgn="auto" hangingPunct="1">
              <a:spcAft>
                <a:spcPts val="0"/>
              </a:spcAft>
              <a:buFont typeface="Arial" pitchFamily="34" charset="0"/>
              <a:buChar char="•"/>
              <a:defRPr/>
            </a:pPr>
            <a:r>
              <a:rPr lang="en-US" dirty="0" smtClean="0"/>
              <a:t>Ms and or culture for </a:t>
            </a:r>
            <a:r>
              <a:rPr lang="en-US" dirty="0" err="1" smtClean="0"/>
              <a:t>Trichomonus</a:t>
            </a:r>
            <a:r>
              <a:rPr lang="en-US" dirty="0" smtClean="0"/>
              <a:t> – </a:t>
            </a:r>
            <a:r>
              <a:rPr lang="en-US" dirty="0" err="1" smtClean="0"/>
              <a:t>vaginalis</a:t>
            </a:r>
            <a:r>
              <a:rPr lang="en-US" dirty="0" smtClean="0"/>
              <a:t> .</a:t>
            </a:r>
          </a:p>
          <a:p>
            <a:pPr algn="l" rtl="0" eaLnBrk="1" fontAlgn="auto" hangingPunct="1">
              <a:spcAft>
                <a:spcPts val="0"/>
              </a:spcAft>
              <a:buFont typeface="Arial" pitchFamily="34" charset="0"/>
              <a:buChar char="•"/>
              <a:defRPr/>
            </a:pPr>
            <a:r>
              <a:rPr lang="en-US" dirty="0" smtClean="0"/>
              <a:t>H I V antibody test.</a:t>
            </a:r>
          </a:p>
          <a:p>
            <a:pPr algn="l" rtl="0" eaLnBrk="1" fontAlgn="auto" hangingPunct="1">
              <a:spcAft>
                <a:spcPts val="0"/>
              </a:spcAft>
              <a:buFont typeface="Arial" pitchFamily="34" charset="0"/>
              <a:buChar char="•"/>
              <a:defRPr/>
            </a:pPr>
            <a:r>
              <a:rPr lang="en-US" dirty="0" smtClean="0"/>
              <a:t>Syphilis serology.</a:t>
            </a:r>
          </a:p>
          <a:p>
            <a:pPr algn="l" rtl="0" eaLnBrk="1" fontAlgn="auto" hangingPunct="1">
              <a:spcAft>
                <a:spcPts val="0"/>
              </a:spcAft>
              <a:buFont typeface="Arial" pitchFamily="34" charset="0"/>
              <a:buNone/>
              <a:defRPr/>
            </a:pPr>
            <a:endParaRPr lang="en-US" dirty="0" smtClean="0"/>
          </a:p>
          <a:p>
            <a:pPr algn="l" rtl="0" eaLnBrk="1" fontAlgn="auto" hangingPunct="1">
              <a:spcAft>
                <a:spcPts val="0"/>
              </a:spcAft>
              <a:buFont typeface="Arial" pitchFamily="34" charset="0"/>
              <a:buNone/>
              <a:defRPr/>
            </a:pPr>
            <a:r>
              <a:rPr lang="en-US" sz="3600" b="1" dirty="0" smtClean="0"/>
              <a:t>Blood Test:</a:t>
            </a:r>
          </a:p>
          <a:p>
            <a:pPr algn="l" rtl="0" eaLnBrk="1" fontAlgn="auto" hangingPunct="1">
              <a:spcAft>
                <a:spcPts val="0"/>
              </a:spcAft>
              <a:buFont typeface="Arial" pitchFamily="34" charset="0"/>
              <a:buChar char="•"/>
              <a:defRPr/>
            </a:pPr>
            <a:r>
              <a:rPr lang="en-US" dirty="0" smtClean="0"/>
              <a:t>WBC → </a:t>
            </a:r>
            <a:r>
              <a:rPr lang="en-US" dirty="0" err="1" smtClean="0"/>
              <a:t>leacko</a:t>
            </a:r>
            <a:r>
              <a:rPr lang="en-US" dirty="0" smtClean="0"/>
              <a:t> </a:t>
            </a:r>
            <a:r>
              <a:rPr lang="en-US" dirty="0" err="1" smtClean="0"/>
              <a:t>cytosis</a:t>
            </a:r>
            <a:r>
              <a:rPr lang="en-US" dirty="0" smtClean="0"/>
              <a:t> and ESR .</a:t>
            </a:r>
          </a:p>
          <a:p>
            <a:pPr algn="l" rtl="0" eaLnBrk="1" fontAlgn="auto" hangingPunct="1">
              <a:spcAft>
                <a:spcPts val="0"/>
              </a:spcAft>
              <a:buFont typeface="Arial" pitchFamily="34" charset="0"/>
              <a:buChar char="•"/>
              <a:defRPr/>
            </a:pPr>
            <a:r>
              <a:rPr lang="en-US" dirty="0" smtClean="0"/>
              <a:t>C . reactive protein.                             NOT specific for PID</a:t>
            </a:r>
          </a:p>
          <a:p>
            <a:pPr algn="l" rtl="0" eaLnBrk="1" fontAlgn="auto" hangingPunct="1">
              <a:spcAft>
                <a:spcPts val="0"/>
              </a:spcAft>
              <a:buFont typeface="Arial" pitchFamily="34" charset="0"/>
              <a:buChar char="•"/>
              <a:defRPr/>
            </a:pPr>
            <a:r>
              <a:rPr lang="en-US" dirty="0" smtClean="0"/>
              <a:t>CA 125 level.</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Investigation</a:t>
            </a:r>
            <a:endParaRPr lang="ar-SA" dirty="0"/>
          </a:p>
        </p:txBody>
      </p:sp>
      <p:sp>
        <p:nvSpPr>
          <p:cNvPr id="3" name="عنصر نائب للمحتوى 2"/>
          <p:cNvSpPr>
            <a:spLocks noGrp="1"/>
          </p:cNvSpPr>
          <p:nvPr>
            <p:ph idx="1"/>
          </p:nvPr>
        </p:nvSpPr>
        <p:spPr>
          <a:xfrm>
            <a:off x="457200" y="990600"/>
            <a:ext cx="8229600" cy="5135563"/>
          </a:xfrm>
        </p:spPr>
        <p:txBody>
          <a:bodyPr rtlCol="0">
            <a:normAutofit fontScale="92500" lnSpcReduction="20000"/>
          </a:bodyPr>
          <a:lstStyle/>
          <a:p>
            <a:pPr marL="514350" indent="-514350" algn="l" rtl="0" eaLnBrk="1" fontAlgn="auto" hangingPunct="1">
              <a:spcAft>
                <a:spcPts val="0"/>
              </a:spcAft>
              <a:buFont typeface="Arial" pitchFamily="34" charset="0"/>
              <a:buNone/>
              <a:defRPr/>
            </a:pPr>
            <a:r>
              <a:rPr lang="en-US" sz="3300" b="1" dirty="0" smtClean="0"/>
              <a:t>2. Radiological investigation:-</a:t>
            </a:r>
          </a:p>
          <a:p>
            <a:pPr marL="514350" indent="-514350" algn="l" rtl="0" eaLnBrk="1" fontAlgn="auto" hangingPunct="1">
              <a:spcAft>
                <a:spcPts val="0"/>
              </a:spcAft>
              <a:buFont typeface="Arial" pitchFamily="34" charset="0"/>
              <a:buNone/>
              <a:defRPr/>
            </a:pPr>
            <a:r>
              <a:rPr lang="en-US" b="1" dirty="0" smtClean="0"/>
              <a:t> </a:t>
            </a:r>
            <a:endParaRPr lang="en-US" dirty="0" smtClean="0"/>
          </a:p>
          <a:p>
            <a:pPr algn="l" rtl="0" eaLnBrk="1" fontAlgn="auto" hangingPunct="1">
              <a:spcAft>
                <a:spcPts val="0"/>
              </a:spcAft>
              <a:buFont typeface="Arial" pitchFamily="34" charset="0"/>
              <a:buChar char="•"/>
              <a:defRPr/>
            </a:pPr>
            <a:r>
              <a:rPr lang="en-US" dirty="0" smtClean="0"/>
              <a:t>The use of abdominal U / S to demonstrate abscess formation .</a:t>
            </a:r>
          </a:p>
          <a:p>
            <a:pPr algn="l" rtl="0" eaLnBrk="1" fontAlgn="auto" hangingPunct="1">
              <a:spcAft>
                <a:spcPts val="0"/>
              </a:spcAft>
              <a:buFont typeface="Arial" pitchFamily="34" charset="0"/>
              <a:buChar char="•"/>
              <a:defRPr/>
            </a:pPr>
            <a:r>
              <a:rPr lang="en-US" dirty="0" smtClean="0"/>
              <a:t>Recently </a:t>
            </a:r>
            <a:r>
              <a:rPr lang="en-US" dirty="0" err="1" smtClean="0"/>
              <a:t>transvaginal</a:t>
            </a:r>
            <a:r>
              <a:rPr lang="en-US" dirty="0" smtClean="0"/>
              <a:t> U/ S to demonstrated </a:t>
            </a:r>
            <a:r>
              <a:rPr lang="en-US" dirty="0" err="1" smtClean="0"/>
              <a:t>tubo</a:t>
            </a:r>
            <a:r>
              <a:rPr lang="en-US" dirty="0" smtClean="0"/>
              <a:t> – ovarian abscess or cystic and solid collection and allow their management by </a:t>
            </a:r>
            <a:r>
              <a:rPr lang="en-US" dirty="0" err="1" smtClean="0"/>
              <a:t>transvaginal</a:t>
            </a:r>
            <a:r>
              <a:rPr lang="en-US" dirty="0" smtClean="0"/>
              <a:t> aspiration .</a:t>
            </a:r>
          </a:p>
          <a:p>
            <a:pPr algn="l" rtl="0" eaLnBrk="1" fontAlgn="auto" hangingPunct="1">
              <a:spcAft>
                <a:spcPts val="0"/>
              </a:spcAft>
              <a:buFont typeface="Arial" pitchFamily="34" charset="0"/>
              <a:buChar char="•"/>
              <a:defRPr/>
            </a:pPr>
            <a:r>
              <a:rPr lang="en-US" dirty="0" smtClean="0"/>
              <a:t>TVs in women with PID demonstrated thick fluid filled tubes. In 85% appearance of polycystic ovary and free pelvic fluid and reason for review the solution 4 weeks after therapy.</a:t>
            </a:r>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Investigation</a:t>
            </a:r>
            <a:endParaRPr lang="ar-SA" dirty="0"/>
          </a:p>
        </p:txBody>
      </p:sp>
      <p:sp>
        <p:nvSpPr>
          <p:cNvPr id="3" name="عنصر نائب للمحتوى 2"/>
          <p:cNvSpPr>
            <a:spLocks noGrp="1"/>
          </p:cNvSpPr>
          <p:nvPr>
            <p:ph idx="1"/>
          </p:nvPr>
        </p:nvSpPr>
        <p:spPr>
          <a:xfrm>
            <a:off x="457200" y="1066800"/>
            <a:ext cx="8229600" cy="5059363"/>
          </a:xfrm>
        </p:spPr>
        <p:txBody>
          <a:bodyPr rtlCol="0">
            <a:normAutofit fontScale="85000" lnSpcReduction="10000"/>
          </a:bodyPr>
          <a:lstStyle/>
          <a:p>
            <a:pPr algn="l" rtl="0" eaLnBrk="1" fontAlgn="auto" hangingPunct="1">
              <a:spcAft>
                <a:spcPts val="0"/>
              </a:spcAft>
              <a:buFont typeface="Arial" pitchFamily="34" charset="0"/>
              <a:buNone/>
              <a:defRPr/>
            </a:pPr>
            <a:r>
              <a:rPr lang="en-US" b="1" dirty="0" smtClean="0"/>
              <a:t>3. Surgical investigation:-</a:t>
            </a:r>
            <a:endParaRPr lang="en-US" dirty="0" smtClean="0"/>
          </a:p>
          <a:p>
            <a:pPr algn="l" rtl="0" eaLnBrk="1" fontAlgn="auto" hangingPunct="1">
              <a:spcAft>
                <a:spcPts val="0"/>
              </a:spcAft>
              <a:buFont typeface="Arial" pitchFamily="34" charset="0"/>
              <a:buNone/>
              <a:defRPr/>
            </a:pPr>
            <a:r>
              <a:rPr lang="en-US" dirty="0" smtClean="0"/>
              <a:t> The definitive diagnosis for PID was laparoscopy and remain more sensitive than any other investigation.</a:t>
            </a:r>
          </a:p>
          <a:p>
            <a:pPr algn="l" rtl="0" eaLnBrk="1" fontAlgn="auto" hangingPunct="1">
              <a:spcAft>
                <a:spcPts val="0"/>
              </a:spcAft>
              <a:buFont typeface="Arial" pitchFamily="34" charset="0"/>
              <a:buNone/>
              <a:defRPr/>
            </a:pPr>
            <a:r>
              <a:rPr lang="en-US" dirty="0" smtClean="0"/>
              <a:t>  There is :</a:t>
            </a:r>
          </a:p>
          <a:p>
            <a:pPr algn="l" rtl="0" eaLnBrk="1" fontAlgn="auto" hangingPunct="1">
              <a:spcAft>
                <a:spcPts val="0"/>
              </a:spcAft>
              <a:buFont typeface="Arial" pitchFamily="34" charset="0"/>
              <a:buChar char="•"/>
              <a:defRPr/>
            </a:pPr>
            <a:r>
              <a:rPr lang="en-US" dirty="0" smtClean="0"/>
              <a:t>Dilated – hyperemic of external tubal surface.</a:t>
            </a:r>
          </a:p>
          <a:p>
            <a:pPr algn="l" rtl="0" eaLnBrk="1" fontAlgn="auto" hangingPunct="1">
              <a:spcAft>
                <a:spcPts val="0"/>
              </a:spcAft>
              <a:buFont typeface="Arial" pitchFamily="34" charset="0"/>
              <a:buChar char="•"/>
              <a:defRPr/>
            </a:pPr>
            <a:r>
              <a:rPr lang="en-US" dirty="0" err="1" smtClean="0"/>
              <a:t>Oedema</a:t>
            </a:r>
            <a:r>
              <a:rPr lang="en-US" dirty="0" smtClean="0"/>
              <a:t> of tubal wall.</a:t>
            </a:r>
          </a:p>
          <a:p>
            <a:pPr algn="l" rtl="0" eaLnBrk="1" fontAlgn="auto" hangingPunct="1">
              <a:spcAft>
                <a:spcPts val="0"/>
              </a:spcAft>
              <a:buFont typeface="Arial" pitchFamily="34" charset="0"/>
              <a:buChar char="•"/>
              <a:defRPr/>
            </a:pPr>
            <a:r>
              <a:rPr lang="en-US" dirty="0" smtClean="0"/>
              <a:t>Sticky excaudate on tubal surface.</a:t>
            </a:r>
          </a:p>
          <a:p>
            <a:pPr algn="l" rtl="0" eaLnBrk="1" fontAlgn="auto" hangingPunct="1">
              <a:spcAft>
                <a:spcPts val="0"/>
              </a:spcAft>
              <a:buFont typeface="Arial" pitchFamily="34" charset="0"/>
              <a:buNone/>
              <a:defRPr/>
            </a:pPr>
            <a:r>
              <a:rPr lang="en-US" dirty="0" smtClean="0"/>
              <a:t> </a:t>
            </a:r>
          </a:p>
          <a:p>
            <a:pPr algn="l" rtl="0" eaLnBrk="1" fontAlgn="auto" hangingPunct="1">
              <a:spcAft>
                <a:spcPts val="0"/>
              </a:spcAft>
              <a:buFont typeface="Wingdings" pitchFamily="2" charset="2"/>
              <a:buChar char="ü"/>
              <a:defRPr/>
            </a:pPr>
            <a:r>
              <a:rPr lang="en-US" dirty="0" smtClean="0"/>
              <a:t>An invasive procedure it should be reserved for those where there is doubt of </a:t>
            </a:r>
            <a:r>
              <a:rPr lang="en-US" dirty="0" err="1" smtClean="0"/>
              <a:t>Dx</a:t>
            </a:r>
            <a:r>
              <a:rPr lang="en-US" dirty="0" smtClean="0"/>
              <a:t> of acute PID or when pt. fails to respond to antibiotics within 48 – 72 hrs.</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ar-IQ" smtClean="0"/>
              <a:t>Results of PID:</a:t>
            </a:r>
          </a:p>
        </p:txBody>
      </p:sp>
      <p:sp>
        <p:nvSpPr>
          <p:cNvPr id="29699" name="Rectangle 3"/>
          <p:cNvSpPr>
            <a:spLocks noGrp="1" noChangeArrowheads="1"/>
          </p:cNvSpPr>
          <p:nvPr>
            <p:ph type="body" idx="1"/>
          </p:nvPr>
        </p:nvSpPr>
        <p:spPr>
          <a:xfrm>
            <a:off x="838200" y="1371600"/>
            <a:ext cx="8077200" cy="5334000"/>
          </a:xfrm>
        </p:spPr>
        <p:txBody>
          <a:bodyPr/>
          <a:lstStyle/>
          <a:p>
            <a:pPr algn="l" rtl="0">
              <a:lnSpc>
                <a:spcPct val="90000"/>
              </a:lnSpc>
            </a:pPr>
            <a:r>
              <a:rPr lang="en-US" altLang="ar-IQ" sz="2800" dirty="0" smtClean="0"/>
              <a:t>Can be life threatening</a:t>
            </a:r>
          </a:p>
          <a:p>
            <a:pPr algn="l" rtl="0">
              <a:lnSpc>
                <a:spcPct val="90000"/>
              </a:lnSpc>
            </a:pPr>
            <a:r>
              <a:rPr lang="en-US" altLang="ar-IQ" sz="2800" dirty="0" smtClean="0"/>
              <a:t>Causes complications of conception, pregnancy, &amp; fertility</a:t>
            </a:r>
          </a:p>
          <a:p>
            <a:pPr algn="l" rtl="0">
              <a:lnSpc>
                <a:spcPct val="90000"/>
              </a:lnSpc>
            </a:pPr>
            <a:r>
              <a:rPr lang="en-US" altLang="ar-IQ" sz="2800" dirty="0" smtClean="0"/>
              <a:t>Inflammation of fallopian tubes</a:t>
            </a:r>
          </a:p>
          <a:p>
            <a:pPr algn="l" rtl="0">
              <a:lnSpc>
                <a:spcPct val="90000"/>
              </a:lnSpc>
            </a:pPr>
            <a:r>
              <a:rPr lang="en-US" altLang="ar-IQ" sz="2800" dirty="0" smtClean="0"/>
              <a:t>Scarring of abdominal cavity tissue</a:t>
            </a:r>
          </a:p>
          <a:p>
            <a:pPr algn="l" rtl="0">
              <a:lnSpc>
                <a:spcPct val="90000"/>
              </a:lnSpc>
            </a:pPr>
            <a:r>
              <a:rPr lang="en-US" altLang="ar-IQ" sz="2800" dirty="0" smtClean="0"/>
              <a:t>Scarring of fallopian tubes, causing blockage which can lead to ectopic pregnancy (tubal conception)</a:t>
            </a:r>
          </a:p>
          <a:p>
            <a:pPr algn="l" rtl="0">
              <a:lnSpc>
                <a:spcPct val="90000"/>
              </a:lnSpc>
            </a:pPr>
            <a:r>
              <a:rPr lang="en-US" altLang="ar-IQ" sz="2800" dirty="0" smtClean="0"/>
              <a:t>Diagnosed women have 6-10 times increase of ectopic pregnancy</a:t>
            </a:r>
          </a:p>
          <a:p>
            <a:pPr algn="l" rtl="0">
              <a:lnSpc>
                <a:spcPct val="90000"/>
              </a:lnSpc>
            </a:pPr>
            <a:r>
              <a:rPr lang="en-US" altLang="ar-IQ" sz="2800" dirty="0" smtClean="0"/>
              <a:t>Causes high pregnancy-related deaths among African American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Treatment</a:t>
            </a:r>
            <a:r>
              <a:rPr lang="en-US" dirty="0" smtClean="0"/>
              <a:t/>
            </a:r>
            <a:br>
              <a:rPr lang="en-US" dirty="0" smtClean="0"/>
            </a:br>
            <a:endParaRPr lang="ar-SA" dirty="0"/>
          </a:p>
        </p:txBody>
      </p:sp>
      <p:sp>
        <p:nvSpPr>
          <p:cNvPr id="3" name="عنصر نائب للمحتوى 2"/>
          <p:cNvSpPr>
            <a:spLocks noGrp="1"/>
          </p:cNvSpPr>
          <p:nvPr>
            <p:ph idx="1"/>
          </p:nvPr>
        </p:nvSpPr>
        <p:spPr>
          <a:xfrm>
            <a:off x="457200" y="990600"/>
            <a:ext cx="8229600" cy="5135563"/>
          </a:xfrm>
        </p:spPr>
        <p:txBody>
          <a:bodyPr rtlCol="0">
            <a:normAutofit fontScale="77500" lnSpcReduction="20000"/>
          </a:bodyPr>
          <a:lstStyle/>
          <a:p>
            <a:pPr algn="l" rtl="0" eaLnBrk="1" fontAlgn="auto" hangingPunct="1">
              <a:spcAft>
                <a:spcPts val="0"/>
              </a:spcAft>
              <a:buFont typeface="Arial" pitchFamily="34" charset="0"/>
              <a:buNone/>
              <a:defRPr/>
            </a:pPr>
            <a:r>
              <a:rPr lang="en-US" dirty="0" smtClean="0"/>
              <a:t>Recommendation for the choice of antibiotics should related to the  severity of clinical sign and should be cover the gonorrhea and Chlamydia and other anaerobes</a:t>
            </a:r>
          </a:p>
          <a:p>
            <a:pPr algn="l" rtl="0" eaLnBrk="1" fontAlgn="auto" hangingPunct="1">
              <a:spcAft>
                <a:spcPts val="0"/>
              </a:spcAft>
              <a:buFont typeface="Arial" pitchFamily="34" charset="0"/>
              <a:buNone/>
              <a:defRPr/>
            </a:pPr>
            <a:endParaRPr lang="en-US" dirty="0" smtClean="0"/>
          </a:p>
          <a:p>
            <a:pPr marL="742950" indent="-742950" algn="l" rtl="0" eaLnBrk="1" fontAlgn="auto" hangingPunct="1">
              <a:spcAft>
                <a:spcPts val="0"/>
              </a:spcAft>
              <a:buFont typeface="+mj-lt"/>
              <a:buAutoNum type="alphaUcPeriod"/>
              <a:defRPr/>
            </a:pPr>
            <a:r>
              <a:rPr lang="en-US" sz="3600" b="1" dirty="0" smtClean="0"/>
              <a:t>Ambulant patient </a:t>
            </a:r>
            <a:r>
              <a:rPr lang="en-US" dirty="0" smtClean="0"/>
              <a:t>with mild symptom can be R as out patients  → should cover gonorrhea and Chlamydia  and anaerobes.</a:t>
            </a:r>
          </a:p>
          <a:p>
            <a:pPr algn="l" rtl="0" eaLnBrk="1" fontAlgn="auto" hangingPunct="1">
              <a:spcAft>
                <a:spcPts val="0"/>
              </a:spcAft>
              <a:buFont typeface="Arial" pitchFamily="34" charset="0"/>
              <a:buNone/>
              <a:defRPr/>
            </a:pPr>
            <a:r>
              <a:rPr lang="en-US" dirty="0" smtClean="0"/>
              <a:t>    It is usually prescribe:</a:t>
            </a:r>
          </a:p>
          <a:p>
            <a:pPr marL="514350" indent="-514350" algn="l" rtl="0" eaLnBrk="1" fontAlgn="auto" hangingPunct="1">
              <a:spcAft>
                <a:spcPts val="0"/>
              </a:spcAft>
              <a:buFont typeface="+mj-lt"/>
              <a:buAutoNum type="arabicPeriod"/>
              <a:defRPr/>
            </a:pPr>
            <a:r>
              <a:rPr lang="en-US" dirty="0" err="1" smtClean="0"/>
              <a:t>Doxocycline</a:t>
            </a:r>
            <a:r>
              <a:rPr lang="en-US" dirty="0" smtClean="0"/>
              <a:t> 100 mg twice / day for 7 – 10 days </a:t>
            </a:r>
          </a:p>
          <a:p>
            <a:pPr marL="514350" indent="-514350" algn="l" rtl="0" eaLnBrk="1" fontAlgn="auto" hangingPunct="1">
              <a:spcAft>
                <a:spcPts val="0"/>
              </a:spcAft>
              <a:buFont typeface="+mj-lt"/>
              <a:buAutoNum type="arabicPeriod"/>
              <a:defRPr/>
            </a:pPr>
            <a:r>
              <a:rPr lang="en-US" dirty="0" smtClean="0"/>
              <a:t> Alternative choice is </a:t>
            </a:r>
            <a:r>
              <a:rPr lang="en-US" dirty="0" err="1" smtClean="0"/>
              <a:t>oflaxocine</a:t>
            </a:r>
            <a:r>
              <a:rPr lang="en-US" dirty="0" smtClean="0"/>
              <a:t> 400 mg twice / day for 7 – 10 days.</a:t>
            </a:r>
          </a:p>
          <a:p>
            <a:pPr marL="514350" indent="-514350" algn="l" rtl="0" eaLnBrk="1" fontAlgn="auto" hangingPunct="1">
              <a:spcAft>
                <a:spcPts val="0"/>
              </a:spcAft>
              <a:buFont typeface="+mj-lt"/>
              <a:buAutoNum type="arabicPeriod"/>
              <a:defRPr/>
            </a:pPr>
            <a:r>
              <a:rPr lang="en-US" dirty="0" smtClean="0"/>
              <a:t> OR single dose (( oral )) </a:t>
            </a:r>
            <a:r>
              <a:rPr lang="en-US" dirty="0" err="1" smtClean="0"/>
              <a:t>Azithromycine</a:t>
            </a:r>
            <a:r>
              <a:rPr lang="en-US" dirty="0" smtClean="0"/>
              <a:t> 1 gm.</a:t>
            </a:r>
          </a:p>
          <a:p>
            <a:pPr marL="514350" indent="-514350" algn="l" rtl="0" eaLnBrk="1" fontAlgn="auto" hangingPunct="1">
              <a:spcAft>
                <a:spcPts val="0"/>
              </a:spcAft>
              <a:buFont typeface="Arial" pitchFamily="34" charset="0"/>
              <a:buNone/>
              <a:defRPr/>
            </a:pPr>
            <a:r>
              <a:rPr lang="en-US" sz="3600" b="1" dirty="0" smtClean="0"/>
              <a:t> plus </a:t>
            </a:r>
            <a:r>
              <a:rPr lang="en-US" dirty="0" smtClean="0"/>
              <a:t>5 days of </a:t>
            </a:r>
            <a:r>
              <a:rPr lang="en-US" dirty="0" err="1" smtClean="0"/>
              <a:t>Metronidazal</a:t>
            </a:r>
            <a:r>
              <a:rPr lang="en-US" dirty="0" smtClean="0"/>
              <a:t> 400 mg twice / day .</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43000" y="274638"/>
            <a:ext cx="6629400" cy="944562"/>
          </a:xfrm>
          <a:noFill/>
          <a:extLst>
            <a:ext uri="{909E8E84-426E-40DD-AFC4-6F175D3DCCD1}">
              <a14:hiddenFill xmlns:a14="http://schemas.microsoft.com/office/drawing/2010/main">
                <a:solidFill>
                  <a:srgbClr val="FFFFFF"/>
                </a:solidFill>
              </a14:hiddenFill>
            </a:ext>
          </a:extLst>
        </p:spPr>
        <p:style>
          <a:lnRef idx="1">
            <a:schemeClr val="accent1"/>
          </a:lnRef>
          <a:fillRef idx="2">
            <a:schemeClr val="accent1"/>
          </a:fillRef>
          <a:effectRef idx="1">
            <a:schemeClr val="accent1"/>
          </a:effectRef>
          <a:fontRef idx="minor">
            <a:schemeClr val="dk1"/>
          </a:fontRef>
        </p:style>
        <p:txBody>
          <a:bodyPr rtlCol="0">
            <a:normAutofit fontScale="90000"/>
          </a:bodyPr>
          <a:lstStyle/>
          <a:p>
            <a:pPr eaLnBrk="1" fontAlgn="auto" hangingPunct="1">
              <a:spcAft>
                <a:spcPts val="0"/>
              </a:spcAft>
              <a:defRPr/>
            </a:pPr>
            <a:r>
              <a:rPr lang="en-US" b="1" dirty="0" smtClean="0">
                <a:solidFill>
                  <a:schemeClr val="accent2">
                    <a:lumMod val="75000"/>
                  </a:schemeClr>
                </a:solidFill>
                <a:latin typeface="Garamond" pitchFamily="18" charset="0"/>
              </a:rPr>
              <a:t> </a:t>
            </a:r>
            <a:br>
              <a:rPr lang="en-US" b="1" dirty="0" smtClean="0">
                <a:solidFill>
                  <a:schemeClr val="accent2">
                    <a:lumMod val="75000"/>
                  </a:schemeClr>
                </a:solidFill>
                <a:latin typeface="Garamond" pitchFamily="18" charset="0"/>
              </a:rPr>
            </a:br>
            <a:r>
              <a:rPr lang="en-US" dirty="0" smtClean="0"/>
              <a:t>Upper Genital Tract  Infection</a:t>
            </a:r>
            <a:br>
              <a:rPr lang="en-US" dirty="0" smtClean="0"/>
            </a:br>
            <a:endParaRPr lang="ar-SA" b="1" dirty="0">
              <a:solidFill>
                <a:srgbClr val="FF0000"/>
              </a:solidFill>
              <a:latin typeface="Garamond" pitchFamily="18" charset="0"/>
            </a:endParaRPr>
          </a:p>
        </p:txBody>
      </p:sp>
      <p:sp>
        <p:nvSpPr>
          <p:cNvPr id="3" name="عنصر نائب للمحتوى 2"/>
          <p:cNvSpPr>
            <a:spLocks noGrp="1"/>
          </p:cNvSpPr>
          <p:nvPr>
            <p:ph idx="1"/>
          </p:nvPr>
        </p:nvSpPr>
        <p:spPr>
          <a:xfrm>
            <a:off x="457200" y="1371600"/>
            <a:ext cx="8229600" cy="4525963"/>
          </a:xfrm>
          <a:noFill/>
          <a:extLst>
            <a:ext uri="{909E8E84-426E-40DD-AFC4-6F175D3DCCD1}">
              <a14:hiddenFill xmlns:a14="http://schemas.microsoft.com/office/drawing/2010/main">
                <a:solidFill>
                  <a:srgbClr val="FFFFFF"/>
                </a:solidFill>
              </a14:hiddenFill>
            </a:ext>
          </a:extLst>
        </p:spPr>
        <p:style>
          <a:lnRef idx="1">
            <a:schemeClr val="accent1"/>
          </a:lnRef>
          <a:fillRef idx="2">
            <a:schemeClr val="accent1"/>
          </a:fillRef>
          <a:effectRef idx="1">
            <a:schemeClr val="accent1"/>
          </a:effectRef>
          <a:fontRef idx="minor">
            <a:schemeClr val="dk1"/>
          </a:fontRef>
        </p:style>
        <p:txBody>
          <a:bodyPr rtlCol="0">
            <a:normAutofit fontScale="92500"/>
          </a:bodyPr>
          <a:lstStyle/>
          <a:p>
            <a:pPr algn="l" rtl="0" eaLnBrk="1" fontAlgn="auto" hangingPunct="1">
              <a:spcAft>
                <a:spcPts val="0"/>
              </a:spcAft>
              <a:buFont typeface="Arial" pitchFamily="34" charset="0"/>
              <a:buChar char="•"/>
              <a:defRPr/>
            </a:pPr>
            <a:r>
              <a:rPr lang="en-US" dirty="0" smtClean="0"/>
              <a:t>Pelvic inflammatory disease (PID) is abroad term used to Cover - upper </a:t>
            </a:r>
            <a:r>
              <a:rPr lang="en-US" dirty="0" err="1" smtClean="0"/>
              <a:t>GTI,i.e</a:t>
            </a:r>
            <a:r>
              <a:rPr lang="en-US" dirty="0" smtClean="0"/>
              <a:t>.  </a:t>
            </a:r>
            <a:r>
              <a:rPr lang="en-US" dirty="0" err="1" smtClean="0"/>
              <a:t>endometrits</a:t>
            </a:r>
            <a:r>
              <a:rPr lang="en-US" dirty="0" smtClean="0"/>
              <a:t> , </a:t>
            </a:r>
            <a:r>
              <a:rPr lang="en-US" dirty="0" err="1" smtClean="0"/>
              <a:t>parametritis</a:t>
            </a:r>
            <a:r>
              <a:rPr lang="en-US" dirty="0" smtClean="0"/>
              <a:t> , </a:t>
            </a:r>
            <a:r>
              <a:rPr lang="en-US" dirty="0" err="1" smtClean="0"/>
              <a:t>salpingits</a:t>
            </a:r>
            <a:r>
              <a:rPr lang="en-US" dirty="0" smtClean="0"/>
              <a:t> and </a:t>
            </a:r>
            <a:r>
              <a:rPr lang="en-US" dirty="0" err="1" smtClean="0"/>
              <a:t>oophorits</a:t>
            </a:r>
            <a:r>
              <a:rPr lang="en-US" dirty="0" smtClean="0"/>
              <a:t> .</a:t>
            </a:r>
          </a:p>
          <a:p>
            <a:pPr algn="l" rtl="0" eaLnBrk="1" fontAlgn="auto" hangingPunct="1">
              <a:spcAft>
                <a:spcPts val="0"/>
              </a:spcAft>
              <a:buFont typeface="Arial" pitchFamily="34" charset="0"/>
              <a:buChar char="•"/>
              <a:defRPr/>
            </a:pPr>
            <a:r>
              <a:rPr lang="en-US" dirty="0" smtClean="0"/>
              <a:t>These infections usually spread from the vagina or cervix through the uterine Cavity ,</a:t>
            </a:r>
          </a:p>
          <a:p>
            <a:pPr algn="l" rtl="0" eaLnBrk="1" fontAlgn="auto" hangingPunct="1">
              <a:spcAft>
                <a:spcPts val="0"/>
              </a:spcAft>
              <a:buFont typeface="Arial" pitchFamily="34" charset="0"/>
              <a:buChar char="•"/>
              <a:defRPr/>
            </a:pPr>
            <a:r>
              <a:rPr lang="en-US" dirty="0" smtClean="0"/>
              <a:t> lymphatic spread may occur , either </a:t>
            </a:r>
            <a:r>
              <a:rPr lang="en-US" dirty="0" err="1" smtClean="0"/>
              <a:t>parametrially</a:t>
            </a:r>
            <a:r>
              <a:rPr lang="en-US" dirty="0" smtClean="0"/>
              <a:t> or along the surface of the uterus . </a:t>
            </a:r>
          </a:p>
          <a:p>
            <a:pPr algn="l" rtl="0" eaLnBrk="1" fontAlgn="auto" hangingPunct="1">
              <a:spcAft>
                <a:spcPts val="0"/>
              </a:spcAft>
              <a:buFont typeface="Arial" pitchFamily="34" charset="0"/>
              <a:buChar char="•"/>
              <a:defRPr/>
            </a:pPr>
            <a:r>
              <a:rPr lang="en-US" dirty="0" smtClean="0"/>
              <a:t>Infection can also spread from the bowel or Can be blood borne .</a:t>
            </a:r>
          </a:p>
          <a:p>
            <a:pPr algn="l" rtl="1" eaLnBrk="1" fontAlgn="auto" hangingPunct="1">
              <a:spcAft>
                <a:spcPts val="0"/>
              </a:spcAft>
              <a:buFont typeface="Arial" pitchFamily="34" charset="0"/>
              <a:buNone/>
              <a:defRPr/>
            </a:pPr>
            <a:endParaRPr lang="en-US" dirty="0" smtClean="0"/>
          </a:p>
          <a:p>
            <a:pPr algn="r" eaLnBrk="1" fontAlgn="auto" hangingPunct="1">
              <a:spcAft>
                <a:spcPts val="0"/>
              </a:spcAft>
              <a:buFont typeface="Arial" pitchFamily="34" charset="0"/>
              <a:buNone/>
              <a:defRPr/>
            </a:pPr>
            <a:endParaRPr lang="ar-SA"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dirty="0" smtClean="0"/>
              <a:t>Treatment</a:t>
            </a:r>
            <a:endParaRPr lang="ar-SA" dirty="0"/>
          </a:p>
        </p:txBody>
      </p:sp>
      <p:sp>
        <p:nvSpPr>
          <p:cNvPr id="3" name="عنصر نائب للمحتوى 2"/>
          <p:cNvSpPr>
            <a:spLocks noGrp="1"/>
          </p:cNvSpPr>
          <p:nvPr>
            <p:ph idx="1"/>
          </p:nvPr>
        </p:nvSpPr>
        <p:spPr>
          <a:xfrm>
            <a:off x="457200" y="1143000"/>
            <a:ext cx="8229600" cy="4983163"/>
          </a:xfrm>
        </p:spPr>
        <p:txBody>
          <a:bodyPr rtlCol="0">
            <a:normAutofit fontScale="77500" lnSpcReduction="20000"/>
          </a:bodyPr>
          <a:lstStyle/>
          <a:p>
            <a:pPr algn="l" rtl="0" eaLnBrk="1" fontAlgn="auto" hangingPunct="1">
              <a:spcAft>
                <a:spcPts val="0"/>
              </a:spcAft>
              <a:buFont typeface="Arial" pitchFamily="34" charset="0"/>
              <a:buNone/>
              <a:defRPr/>
            </a:pPr>
            <a:r>
              <a:rPr lang="en-US" sz="3600" b="1" dirty="0" smtClean="0"/>
              <a:t>B.     Patients who are systematically unwell </a:t>
            </a:r>
            <a:r>
              <a:rPr lang="en-US" dirty="0" smtClean="0"/>
              <a:t>or in whom a tubal abscess is suspected  → should be admitted to hospital and start I. V. parental AB"</a:t>
            </a:r>
          </a:p>
          <a:p>
            <a:pPr algn="l" rtl="0" eaLnBrk="1" fontAlgn="auto" hangingPunct="1">
              <a:spcAft>
                <a:spcPts val="0"/>
              </a:spcAft>
              <a:buFont typeface="Arial" pitchFamily="34" charset="0"/>
              <a:buChar char="•"/>
              <a:defRPr/>
            </a:pPr>
            <a:r>
              <a:rPr lang="en-US" dirty="0" smtClean="0"/>
              <a:t>Intravenous 2</a:t>
            </a:r>
            <a:r>
              <a:rPr lang="en-US" baseline="30000" dirty="0" smtClean="0"/>
              <a:t>nd</a:t>
            </a:r>
            <a:r>
              <a:rPr lang="en-US" dirty="0" smtClean="0"/>
              <a:t> or 3</a:t>
            </a:r>
            <a:r>
              <a:rPr lang="en-US" baseline="30000" dirty="0" smtClean="0"/>
              <a:t>rd</a:t>
            </a:r>
            <a:r>
              <a:rPr lang="en-US" dirty="0" smtClean="0"/>
              <a:t>  generation cephalosporin OR </a:t>
            </a:r>
            <a:r>
              <a:rPr lang="en-US" dirty="0" err="1" smtClean="0"/>
              <a:t>Augamentin</a:t>
            </a:r>
            <a:r>
              <a:rPr lang="en-US" dirty="0" smtClean="0"/>
              <a:t> </a:t>
            </a:r>
          </a:p>
          <a:p>
            <a:pPr algn="l" rtl="0" eaLnBrk="1" fontAlgn="auto" hangingPunct="1">
              <a:spcAft>
                <a:spcPts val="0"/>
              </a:spcAft>
              <a:buFont typeface="Arial" pitchFamily="34" charset="0"/>
              <a:buChar char="•"/>
              <a:defRPr/>
            </a:pPr>
            <a:r>
              <a:rPr lang="en-US" dirty="0" smtClean="0"/>
              <a:t>And I. V. </a:t>
            </a:r>
            <a:r>
              <a:rPr lang="en-US" dirty="0" err="1" smtClean="0"/>
              <a:t>metronidazol</a:t>
            </a:r>
            <a:r>
              <a:rPr lang="en-US" dirty="0" smtClean="0"/>
              <a:t> together with I.V. </a:t>
            </a:r>
            <a:r>
              <a:rPr lang="en-US" dirty="0" err="1" smtClean="0"/>
              <a:t>gentamicine</a:t>
            </a:r>
            <a:r>
              <a:rPr lang="en-US" dirty="0" smtClean="0"/>
              <a:t> if there has been Contamination – with bowel Content or patient seriously ill.</a:t>
            </a:r>
          </a:p>
          <a:p>
            <a:pPr algn="l" rtl="0" eaLnBrk="1" fontAlgn="auto" hangingPunct="1">
              <a:spcAft>
                <a:spcPts val="0"/>
              </a:spcAft>
              <a:buFont typeface="Arial" pitchFamily="34" charset="0"/>
              <a:buNone/>
              <a:defRPr/>
            </a:pPr>
            <a:endParaRPr lang="en-US" dirty="0" smtClean="0"/>
          </a:p>
          <a:p>
            <a:pPr algn="l" rtl="0" eaLnBrk="1" fontAlgn="auto" hangingPunct="1">
              <a:spcAft>
                <a:spcPts val="0"/>
              </a:spcAft>
              <a:buFont typeface="Arial" pitchFamily="34" charset="0"/>
              <a:buChar char="•"/>
              <a:defRPr/>
            </a:pPr>
            <a:r>
              <a:rPr lang="en-US" dirty="0" smtClean="0"/>
              <a:t>And it's essential that 2 – weeks course of </a:t>
            </a:r>
            <a:r>
              <a:rPr lang="en-US" dirty="0" err="1" smtClean="0"/>
              <a:t>doxycycline</a:t>
            </a:r>
            <a:r>
              <a:rPr lang="en-US" dirty="0" smtClean="0"/>
              <a:t> is prescribed to eradicate any possible Chlamydia infection.</a:t>
            </a:r>
          </a:p>
          <a:p>
            <a:pPr algn="l" rtl="0" eaLnBrk="1" fontAlgn="auto" hangingPunct="1">
              <a:spcAft>
                <a:spcPts val="0"/>
              </a:spcAft>
              <a:buFont typeface="Arial" pitchFamily="34" charset="0"/>
              <a:buNone/>
              <a:defRPr/>
            </a:pPr>
            <a:endParaRPr lang="en-US" dirty="0" smtClean="0"/>
          </a:p>
          <a:p>
            <a:pPr algn="l" rtl="0" eaLnBrk="1" fontAlgn="auto" hangingPunct="1">
              <a:spcAft>
                <a:spcPts val="0"/>
              </a:spcAft>
              <a:buFont typeface="Arial" pitchFamily="34" charset="0"/>
              <a:buChar char="•"/>
              <a:defRPr/>
            </a:pPr>
            <a:r>
              <a:rPr lang="en-US" dirty="0" smtClean="0"/>
              <a:t>It is  essential that sexual partner are screened for Chlamydia and prescribed AB before Resumed intercourse  </a:t>
            </a:r>
          </a:p>
          <a:p>
            <a:pPr algn="l" rtl="0" eaLnBrk="1" fontAlgn="auto" hangingPunct="1">
              <a:spcAft>
                <a:spcPts val="0"/>
              </a:spcAft>
              <a:buFont typeface="Arial" pitchFamily="34" charset="0"/>
              <a:buNone/>
              <a:defRPr/>
            </a:pPr>
            <a:endParaRPr lang="ar-SA"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28CF84CC-7330-4FD8-ABEC-614AA49405EC}" type="slidenum">
              <a:rPr lang="en-US" altLang="ar-IQ" sz="1400"/>
              <a:pPr>
                <a:defRPr/>
              </a:pPr>
              <a:t>31</a:t>
            </a:fld>
            <a:endParaRPr lang="en-US" altLang="ar-IQ" sz="1400"/>
          </a:p>
        </p:txBody>
      </p:sp>
      <p:sp>
        <p:nvSpPr>
          <p:cNvPr id="31747" name="Rectangle 2"/>
          <p:cNvSpPr>
            <a:spLocks noGrp="1" noChangeArrowheads="1"/>
          </p:cNvSpPr>
          <p:nvPr>
            <p:ph type="title"/>
          </p:nvPr>
        </p:nvSpPr>
        <p:spPr>
          <a:xfrm>
            <a:off x="685800" y="152400"/>
            <a:ext cx="7772400" cy="838200"/>
          </a:xfrm>
        </p:spPr>
        <p:txBody>
          <a:bodyPr/>
          <a:lstStyle/>
          <a:p>
            <a:r>
              <a:rPr lang="en-US" altLang="ar-IQ" sz="3800" smtClean="0"/>
              <a:t>Oral Regimens</a:t>
            </a:r>
          </a:p>
        </p:txBody>
      </p:sp>
      <p:sp>
        <p:nvSpPr>
          <p:cNvPr id="31748" name="Rectangle 3"/>
          <p:cNvSpPr>
            <a:spLocks noGrp="1" noChangeArrowheads="1"/>
          </p:cNvSpPr>
          <p:nvPr>
            <p:ph type="body" idx="1"/>
          </p:nvPr>
        </p:nvSpPr>
        <p:spPr>
          <a:xfrm>
            <a:off x="0" y="762000"/>
            <a:ext cx="9144000" cy="6096000"/>
          </a:xfrm>
        </p:spPr>
        <p:txBody>
          <a:bodyPr/>
          <a:lstStyle/>
          <a:p>
            <a:pPr marL="1371600" lvl="2" indent="-457200" algn="l" rtl="0"/>
            <a:r>
              <a:rPr lang="en-US" altLang="ar-IQ" sz="2200" dirty="0" smtClean="0"/>
              <a:t>CDC-recommended oral regimen A </a:t>
            </a:r>
          </a:p>
          <a:p>
            <a:pPr marL="1752600" lvl="3" indent="-381000" algn="l" rtl="0"/>
            <a:r>
              <a:rPr lang="en-US" altLang="ar-IQ" sz="1900" dirty="0" smtClean="0"/>
              <a:t>Ceftriaxone 250 mg IM in a single dose, PLUS</a:t>
            </a:r>
          </a:p>
          <a:p>
            <a:pPr marL="1752600" lvl="3" indent="-381000" algn="l" rtl="0"/>
            <a:r>
              <a:rPr lang="en-US" altLang="ar-IQ" sz="1900" dirty="0" smtClean="0"/>
              <a:t>Doxycycline 100 mg orally 2 times a day for 14 days </a:t>
            </a:r>
            <a:endParaRPr lang="en-US" altLang="ar-IQ" sz="1900" i="1" dirty="0" smtClean="0"/>
          </a:p>
          <a:p>
            <a:pPr marL="1371600" lvl="2" indent="-457200" algn="l" rtl="0">
              <a:buFontTx/>
              <a:buNone/>
            </a:pPr>
            <a:r>
              <a:rPr lang="en-US" altLang="ar-IQ" i="1" dirty="0" smtClean="0"/>
              <a:t>	</a:t>
            </a:r>
            <a:r>
              <a:rPr lang="en-US" altLang="ar-IQ" sz="1800" b="1" i="1" dirty="0" smtClean="0"/>
              <a:t>With or Without</a:t>
            </a:r>
            <a:endParaRPr lang="en-US" altLang="ar-IQ" sz="1800" b="1" dirty="0" smtClean="0"/>
          </a:p>
          <a:p>
            <a:pPr marL="1752600" lvl="3" indent="-381000" algn="l" rtl="0"/>
            <a:r>
              <a:rPr lang="en-US" altLang="ar-IQ" sz="1900" dirty="0" smtClean="0"/>
              <a:t>Metronidazole 500 mg orally 2 times a day for 14 days</a:t>
            </a:r>
          </a:p>
          <a:p>
            <a:pPr marL="1371600" lvl="2" indent="-457200" algn="l" rtl="0"/>
            <a:r>
              <a:rPr lang="en-US" altLang="ar-IQ" sz="2200" dirty="0" smtClean="0"/>
              <a:t>CDC-recommended oral regimen B</a:t>
            </a:r>
          </a:p>
          <a:p>
            <a:pPr marL="1752600" lvl="3" indent="-381000" algn="l" rtl="0"/>
            <a:r>
              <a:rPr lang="en-US" altLang="ar-IQ" sz="1900" dirty="0" err="1" smtClean="0"/>
              <a:t>Cefoxitin</a:t>
            </a:r>
            <a:r>
              <a:rPr lang="en-US" altLang="ar-IQ" sz="1900" dirty="0" smtClean="0"/>
              <a:t> 2 g IM in a single dose and Probenecid 1 g orally in a single dose, PLUS </a:t>
            </a:r>
          </a:p>
          <a:p>
            <a:pPr marL="1752600" lvl="3" indent="-381000" algn="l" rtl="0"/>
            <a:r>
              <a:rPr lang="en-US" altLang="ar-IQ" sz="1900" dirty="0" smtClean="0"/>
              <a:t>Doxycycline 100 mg orally 2 times a day for 14 days</a:t>
            </a:r>
            <a:r>
              <a:rPr lang="en-US" altLang="ar-IQ" dirty="0" smtClean="0"/>
              <a:t> </a:t>
            </a:r>
          </a:p>
          <a:p>
            <a:pPr marL="1752600" lvl="3" indent="-381000" algn="l" rtl="0">
              <a:buFontTx/>
              <a:buNone/>
            </a:pPr>
            <a:r>
              <a:rPr lang="en-US" altLang="ar-IQ" sz="1800" b="1" i="1" dirty="0" smtClean="0"/>
              <a:t>With or Without</a:t>
            </a:r>
            <a:endParaRPr lang="en-US" altLang="ar-IQ" sz="1800" b="1" dirty="0" smtClean="0"/>
          </a:p>
          <a:p>
            <a:pPr marL="1752600" lvl="3" indent="-381000" algn="l" rtl="0"/>
            <a:r>
              <a:rPr lang="en-US" altLang="ar-IQ" sz="1900" dirty="0" smtClean="0"/>
              <a:t>Metronidazole 500 mg orally 2 times a day for 14 days</a:t>
            </a:r>
          </a:p>
          <a:p>
            <a:pPr marL="1371600" lvl="2" indent="-457200" algn="l" rtl="0"/>
            <a:r>
              <a:rPr lang="en-US" altLang="ar-IQ" sz="2200" dirty="0" smtClean="0"/>
              <a:t>CDC-recommended oral regimen C</a:t>
            </a:r>
          </a:p>
          <a:p>
            <a:pPr marL="1752600" lvl="3" indent="-381000" algn="l" rtl="0"/>
            <a:r>
              <a:rPr lang="en-US" altLang="ar-IQ" sz="1900" dirty="0" smtClean="0"/>
              <a:t>Other parenteral third-generation cephalosporin (e.g., </a:t>
            </a:r>
            <a:r>
              <a:rPr lang="en-US" altLang="ar-IQ" sz="1900" dirty="0" err="1" smtClean="0"/>
              <a:t>Ceftizoxime</a:t>
            </a:r>
            <a:r>
              <a:rPr lang="en-US" altLang="ar-IQ" sz="1900" dirty="0" smtClean="0"/>
              <a:t>, Cefotaxime), PLUS </a:t>
            </a:r>
          </a:p>
          <a:p>
            <a:pPr marL="1752600" lvl="3" indent="-381000" algn="l" rtl="0"/>
            <a:r>
              <a:rPr lang="en-US" altLang="ar-IQ" sz="1900" dirty="0" smtClean="0"/>
              <a:t>Doxycycline 100 mg orally 2 times a day for 14 days </a:t>
            </a:r>
          </a:p>
          <a:p>
            <a:pPr marL="1752600" lvl="3" indent="-381000" algn="l" rtl="0">
              <a:buFontTx/>
              <a:buNone/>
            </a:pPr>
            <a:r>
              <a:rPr lang="en-US" altLang="ar-IQ" sz="1800" b="1" i="1" dirty="0" smtClean="0"/>
              <a:t>With or Without</a:t>
            </a:r>
            <a:endParaRPr lang="en-US" altLang="ar-IQ" sz="1800" b="1" dirty="0" smtClean="0"/>
          </a:p>
          <a:p>
            <a:pPr marL="1752600" lvl="3" indent="-381000" algn="l" rtl="0"/>
            <a:r>
              <a:rPr lang="en-US" altLang="ar-IQ" sz="1900" dirty="0" smtClean="0"/>
              <a:t>Metronidazole 500 mg orally 2 times a day for 14 days</a:t>
            </a:r>
          </a:p>
          <a:p>
            <a:pPr marL="2209800" lvl="4" indent="-381000" algn="l" rtl="0"/>
            <a:endParaRPr lang="en-US" altLang="ar-IQ" sz="1900" dirty="0" smtClean="0"/>
          </a:p>
          <a:p>
            <a:pPr marL="2209800" lvl="4" indent="-381000" algn="l" rtl="0"/>
            <a:endParaRPr lang="en-US" altLang="ar-IQ" dirty="0" smtClean="0"/>
          </a:p>
        </p:txBody>
      </p:sp>
      <p:sp>
        <p:nvSpPr>
          <p:cNvPr id="31749" name="Text Box 4"/>
          <p:cNvSpPr txBox="1">
            <a:spLocks noChangeArrowheads="1"/>
          </p:cNvSpPr>
          <p:nvPr/>
        </p:nvSpPr>
        <p:spPr bwMode="auto">
          <a:xfrm>
            <a:off x="7273925" y="14288"/>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a:ea typeface="MS PGothic" pitchFamily="34" charset="-128"/>
              </a:rPr>
              <a:t>Management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BA4D2C95-92BD-4804-ADC3-546AE865E324}" type="slidenum">
              <a:rPr lang="en-US" altLang="ar-IQ" sz="1400"/>
              <a:pPr>
                <a:defRPr/>
              </a:pPr>
              <a:t>32</a:t>
            </a:fld>
            <a:endParaRPr lang="en-US" altLang="ar-IQ" sz="1400"/>
          </a:p>
        </p:txBody>
      </p:sp>
      <p:sp>
        <p:nvSpPr>
          <p:cNvPr id="32771" name="Rectangle 2"/>
          <p:cNvSpPr>
            <a:spLocks noGrp="1" noChangeArrowheads="1"/>
          </p:cNvSpPr>
          <p:nvPr>
            <p:ph type="title"/>
          </p:nvPr>
        </p:nvSpPr>
        <p:spPr/>
        <p:txBody>
          <a:bodyPr/>
          <a:lstStyle/>
          <a:p>
            <a:r>
              <a:rPr lang="en-US" altLang="ar-IQ" smtClean="0"/>
              <a:t>Follow-Up</a:t>
            </a:r>
          </a:p>
        </p:txBody>
      </p:sp>
      <p:sp>
        <p:nvSpPr>
          <p:cNvPr id="32772" name="Rectangle 3"/>
          <p:cNvSpPr>
            <a:spLocks noGrp="1" noChangeArrowheads="1"/>
          </p:cNvSpPr>
          <p:nvPr>
            <p:ph type="body" idx="1"/>
          </p:nvPr>
        </p:nvSpPr>
        <p:spPr>
          <a:xfrm>
            <a:off x="304800" y="1676400"/>
            <a:ext cx="8458200" cy="4419600"/>
          </a:xfrm>
        </p:spPr>
        <p:txBody>
          <a:bodyPr/>
          <a:lstStyle/>
          <a:p>
            <a:pPr algn="l" rtl="0">
              <a:lnSpc>
                <a:spcPct val="80000"/>
              </a:lnSpc>
            </a:pPr>
            <a:r>
              <a:rPr lang="en-US" altLang="ar-IQ" sz="2800" dirty="0" smtClean="0"/>
              <a:t>Patients should demonstrate substantial improvement within 72 hours.</a:t>
            </a:r>
          </a:p>
          <a:p>
            <a:pPr algn="l" rtl="0">
              <a:lnSpc>
                <a:spcPct val="80000"/>
              </a:lnSpc>
            </a:pPr>
            <a:r>
              <a:rPr lang="en-US" altLang="ar-IQ" sz="2800" dirty="0" smtClean="0"/>
              <a:t>Patients who do not improve usually require hospitalization, additional diagnostic tests, and surgical intervention.</a:t>
            </a:r>
          </a:p>
          <a:p>
            <a:pPr algn="l" rtl="0">
              <a:lnSpc>
                <a:spcPct val="80000"/>
              </a:lnSpc>
            </a:pPr>
            <a:r>
              <a:rPr lang="en-US" altLang="ar-IQ" sz="2800" dirty="0" smtClean="0"/>
              <a:t>Some experts recommend re-screening for </a:t>
            </a:r>
            <a:r>
              <a:rPr lang="en-US" altLang="ar-IQ" sz="2800" i="1" dirty="0" smtClean="0"/>
              <a:t>C. trachomatis</a:t>
            </a:r>
            <a:r>
              <a:rPr lang="en-US" altLang="ar-IQ" sz="2800" dirty="0" smtClean="0"/>
              <a:t> and </a:t>
            </a:r>
            <a:r>
              <a:rPr lang="en-US" altLang="ar-IQ" sz="2800" i="1" dirty="0" smtClean="0"/>
              <a:t>N. gonorrhoeae</a:t>
            </a:r>
            <a:r>
              <a:rPr lang="en-US" altLang="ar-IQ" sz="2800" dirty="0" smtClean="0"/>
              <a:t> 4-6 weeks after completion of therapy in women with documented infection due to these pathogens.</a:t>
            </a:r>
          </a:p>
          <a:p>
            <a:pPr algn="l" rtl="0">
              <a:lnSpc>
                <a:spcPct val="80000"/>
              </a:lnSpc>
            </a:pPr>
            <a:r>
              <a:rPr lang="en-US" altLang="ar-IQ" sz="2800" dirty="0" smtClean="0"/>
              <a:t>All women diagnosed clinical acute PID should be offered HIV testing.</a:t>
            </a:r>
          </a:p>
        </p:txBody>
      </p:sp>
      <p:sp>
        <p:nvSpPr>
          <p:cNvPr id="32773" name="Text Box 4"/>
          <p:cNvSpPr txBox="1">
            <a:spLocks noChangeArrowheads="1"/>
          </p:cNvSpPr>
          <p:nvPr/>
        </p:nvSpPr>
        <p:spPr bwMode="auto">
          <a:xfrm>
            <a:off x="7273925" y="14288"/>
            <a:ext cx="15176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a:ea typeface="MS PGothic" pitchFamily="34" charset="-128"/>
              </a:rPr>
              <a:t>Management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
            </a:r>
            <a:br>
              <a:rPr lang="en-US" b="1" dirty="0" smtClean="0"/>
            </a:br>
            <a:r>
              <a:rPr lang="en-US" b="1" dirty="0" smtClean="0"/>
              <a:t>T.B of Genital tract</a:t>
            </a:r>
            <a:r>
              <a:rPr lang="en-US" dirty="0" smtClean="0"/>
              <a:t> </a:t>
            </a:r>
            <a:br>
              <a:rPr lang="en-US" dirty="0" smtClean="0"/>
            </a:br>
            <a:endParaRPr lang="ar-SA" dirty="0"/>
          </a:p>
        </p:txBody>
      </p:sp>
      <p:sp>
        <p:nvSpPr>
          <p:cNvPr id="34819" name="عنصر نائب للمحتوى 2"/>
          <p:cNvSpPr>
            <a:spLocks noGrp="1"/>
          </p:cNvSpPr>
          <p:nvPr>
            <p:ph idx="1"/>
          </p:nvPr>
        </p:nvSpPr>
        <p:spPr>
          <a:xfrm>
            <a:off x="457200" y="1143000"/>
            <a:ext cx="8229600" cy="4983163"/>
          </a:xfrm>
        </p:spPr>
        <p:txBody>
          <a:bodyPr/>
          <a:lstStyle/>
          <a:p>
            <a:pPr algn="l" rtl="0" eaLnBrk="1" hangingPunct="1"/>
            <a:r>
              <a:rPr lang="en-US" altLang="ar-IQ" dirty="0" smtClean="0"/>
              <a:t>Pelvic tuberculosis is now rare in western Countries </a:t>
            </a:r>
          </a:p>
          <a:p>
            <a:pPr algn="l" rtl="0" eaLnBrk="1" hangingPunct="1"/>
            <a:r>
              <a:rPr lang="en-US" altLang="ar-IQ" dirty="0" smtClean="0"/>
              <a:t>It is usually secondary to pulmonary T.B.</a:t>
            </a:r>
          </a:p>
          <a:p>
            <a:pPr algn="l" rtl="0" eaLnBrk="1" hangingPunct="1"/>
            <a:r>
              <a:rPr lang="en-US" altLang="ar-IQ" dirty="0" smtClean="0"/>
              <a:t>This Spread by </a:t>
            </a:r>
            <a:r>
              <a:rPr lang="en-US" altLang="ar-IQ" dirty="0" err="1" smtClean="0"/>
              <a:t>heamatogenouse</a:t>
            </a:r>
            <a:r>
              <a:rPr lang="en-US" altLang="ar-IQ" dirty="0" smtClean="0"/>
              <a:t> &amp; most common organ involved is the tubes follow by 90%  </a:t>
            </a:r>
            <a:r>
              <a:rPr lang="en-US" altLang="ar-IQ" dirty="0" err="1" smtClean="0"/>
              <a:t>endomaterium</a:t>
            </a:r>
            <a:r>
              <a:rPr lang="en-US" altLang="ar-IQ" dirty="0" smtClean="0"/>
              <a:t> and 20 % ovaries  as </a:t>
            </a:r>
            <a:r>
              <a:rPr lang="en-US" altLang="ar-IQ" dirty="0" err="1" smtClean="0"/>
              <a:t>tubo</a:t>
            </a:r>
            <a:r>
              <a:rPr lang="en-US" altLang="ar-IQ" dirty="0" smtClean="0"/>
              <a:t> ovarian abscess.</a:t>
            </a:r>
          </a:p>
          <a:p>
            <a:pPr algn="l" rtl="0" eaLnBrk="1" hangingPunct="1"/>
            <a:r>
              <a:rPr lang="en-US" altLang="ar-IQ" dirty="0" smtClean="0"/>
              <a:t>Direct Spread through pelvic Cavity and through L N also possible.</a:t>
            </a:r>
          </a:p>
          <a:p>
            <a:pPr algn="l" rtl="0" eaLnBrk="1" hangingPunct="1"/>
            <a:endParaRPr lang="ar-SA" altLang="ar-IQ"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15962"/>
          </a:xfrm>
        </p:spPr>
        <p:txBody>
          <a:bodyPr rtlCol="0">
            <a:normAutofit fontScale="90000"/>
          </a:bodyPr>
          <a:lstStyle/>
          <a:p>
            <a:pPr eaLnBrk="1" fontAlgn="auto" hangingPunct="1">
              <a:spcAft>
                <a:spcPts val="0"/>
              </a:spcAft>
              <a:defRPr/>
            </a:pPr>
            <a:r>
              <a:rPr lang="en-US" b="1" dirty="0" smtClean="0"/>
              <a:t>T.B of Genital tract</a:t>
            </a:r>
            <a:endParaRPr lang="ar-SA" dirty="0"/>
          </a:p>
        </p:txBody>
      </p:sp>
      <p:sp>
        <p:nvSpPr>
          <p:cNvPr id="3" name="عنصر نائب للمحتوى 2"/>
          <p:cNvSpPr>
            <a:spLocks noGrp="1"/>
          </p:cNvSpPr>
          <p:nvPr>
            <p:ph idx="1"/>
          </p:nvPr>
        </p:nvSpPr>
        <p:spPr>
          <a:xfrm>
            <a:off x="457200" y="1143000"/>
            <a:ext cx="8229600" cy="4983163"/>
          </a:xfrm>
        </p:spPr>
        <p:txBody>
          <a:bodyPr rtlCol="0">
            <a:normAutofit fontScale="92500" lnSpcReduction="10000"/>
          </a:bodyPr>
          <a:lstStyle/>
          <a:p>
            <a:pPr algn="l" rtl="0" eaLnBrk="1" fontAlgn="auto" hangingPunct="1">
              <a:spcAft>
                <a:spcPts val="0"/>
              </a:spcAft>
              <a:buFont typeface="Arial" pitchFamily="34" charset="0"/>
              <a:buChar char="•"/>
              <a:defRPr/>
            </a:pPr>
            <a:r>
              <a:rPr lang="en-US" b="1" dirty="0" smtClean="0"/>
              <a:t>Pathology :-</a:t>
            </a:r>
            <a:r>
              <a:rPr lang="en-US" dirty="0" smtClean="0"/>
              <a:t> If </a:t>
            </a:r>
            <a:r>
              <a:rPr lang="en-US" dirty="0" err="1" smtClean="0"/>
              <a:t>dx</a:t>
            </a:r>
            <a:r>
              <a:rPr lang="en-US" dirty="0" smtClean="0"/>
              <a:t> is made early the macroscopic changes may not be dramatic more frequently the tubes are thicken with fibrosis and per tubular adhesions , the </a:t>
            </a:r>
            <a:r>
              <a:rPr lang="en-US" dirty="0" err="1" smtClean="0"/>
              <a:t>fimbria</a:t>
            </a:r>
            <a:r>
              <a:rPr lang="en-US" dirty="0" smtClean="0"/>
              <a:t> remain averted ( Not clubbed ) and the tubes remain patents but non functional.</a:t>
            </a:r>
          </a:p>
          <a:p>
            <a:pPr algn="l" rtl="0" eaLnBrk="1" fontAlgn="auto" hangingPunct="1">
              <a:spcAft>
                <a:spcPts val="0"/>
              </a:spcAft>
              <a:buFont typeface="Wingdings" pitchFamily="2" charset="2"/>
              <a:buChar char="Ø"/>
              <a:defRPr/>
            </a:pPr>
            <a:r>
              <a:rPr lang="en-US" dirty="0" smtClean="0"/>
              <a:t>Opening the tubes will reveal yellow pus of Cassations within wall.</a:t>
            </a:r>
          </a:p>
          <a:p>
            <a:pPr algn="l" rtl="0" eaLnBrk="1" fontAlgn="auto" hangingPunct="1">
              <a:spcAft>
                <a:spcPts val="0"/>
              </a:spcAft>
              <a:buFont typeface="Arial" pitchFamily="34" charset="0"/>
              <a:buChar char="•"/>
              <a:defRPr/>
            </a:pPr>
            <a:r>
              <a:rPr lang="en-US" b="1" dirty="0" err="1" smtClean="0"/>
              <a:t>Microscopeically</a:t>
            </a:r>
            <a:r>
              <a:rPr lang="en-US" b="1" dirty="0" smtClean="0"/>
              <a:t> :-</a:t>
            </a:r>
            <a:r>
              <a:rPr lang="en-US" dirty="0" smtClean="0"/>
              <a:t> Cassations , chronic inflammatory cells infiltrates with </a:t>
            </a:r>
            <a:r>
              <a:rPr lang="en-US" dirty="0" err="1" smtClean="0"/>
              <a:t>langhans</a:t>
            </a:r>
            <a:r>
              <a:rPr lang="en-US" dirty="0" smtClean="0"/>
              <a:t> giant cells and hyper plastic tubal mucosa .</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T.B of Genital tract</a:t>
            </a:r>
            <a:endParaRPr lang="ar-SA" dirty="0"/>
          </a:p>
        </p:txBody>
      </p:sp>
      <p:sp>
        <p:nvSpPr>
          <p:cNvPr id="36867" name="عنصر نائب للمحتوى 2"/>
          <p:cNvSpPr>
            <a:spLocks noGrp="1"/>
          </p:cNvSpPr>
          <p:nvPr>
            <p:ph idx="1"/>
          </p:nvPr>
        </p:nvSpPr>
        <p:spPr>
          <a:xfrm>
            <a:off x="457200" y="1143000"/>
            <a:ext cx="8229600" cy="4983163"/>
          </a:xfrm>
        </p:spPr>
        <p:txBody>
          <a:bodyPr/>
          <a:lstStyle/>
          <a:p>
            <a:pPr algn="l" rtl="0" eaLnBrk="1" hangingPunct="1"/>
            <a:r>
              <a:rPr lang="en-US" altLang="ar-IQ" b="1" dirty="0" smtClean="0"/>
              <a:t>Clinical Features:-</a:t>
            </a:r>
            <a:endParaRPr lang="en-US" altLang="ar-IQ" dirty="0" smtClean="0"/>
          </a:p>
          <a:p>
            <a:pPr algn="l" rtl="0" eaLnBrk="1" hangingPunct="1">
              <a:buFont typeface="Arial" charset="0"/>
              <a:buNone/>
            </a:pPr>
            <a:r>
              <a:rPr lang="en-US" altLang="ar-IQ" sz="3600" dirty="0" smtClean="0"/>
              <a:t>   </a:t>
            </a:r>
            <a:r>
              <a:rPr lang="en-US" altLang="ar-IQ" sz="3600" dirty="0" err="1" smtClean="0"/>
              <a:t>Vage</a:t>
            </a:r>
            <a:r>
              <a:rPr lang="en-US" altLang="ar-IQ" sz="3600" dirty="0" smtClean="0"/>
              <a:t> symptom , some present with Infertility and menstrual disturbance 1</a:t>
            </a:r>
            <a:r>
              <a:rPr lang="en-US" altLang="ar-IQ" sz="3600" baseline="30000" dirty="0" smtClean="0"/>
              <a:t>st</a:t>
            </a:r>
            <a:r>
              <a:rPr lang="en-US" altLang="ar-IQ" sz="3600" dirty="0" smtClean="0"/>
              <a:t> menorrhagia then </a:t>
            </a:r>
            <a:r>
              <a:rPr lang="en-US" altLang="ar-IQ" sz="3600" dirty="0" err="1" smtClean="0"/>
              <a:t>oligomenorrhea</a:t>
            </a:r>
            <a:r>
              <a:rPr lang="en-US" altLang="ar-IQ" sz="3600" dirty="0" smtClean="0"/>
              <a:t>, with scanty endometrial with 2</a:t>
            </a:r>
            <a:r>
              <a:rPr lang="en-US" altLang="ar-IQ" sz="3600" baseline="30000" dirty="0" smtClean="0"/>
              <a:t>0</a:t>
            </a:r>
            <a:r>
              <a:rPr lang="en-US" altLang="ar-IQ" sz="3600" dirty="0" smtClean="0"/>
              <a:t> amenorrhea+ classical symptoms night sweating and ST patient present with watery vaginal discharge.</a:t>
            </a:r>
          </a:p>
          <a:p>
            <a:pPr algn="l" rtl="0" eaLnBrk="1" hangingPunct="1">
              <a:buFont typeface="Arial" charset="0"/>
              <a:buNone/>
            </a:pPr>
            <a:endParaRPr lang="ar-SA" altLang="ar-IQ"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b="1" dirty="0" smtClean="0"/>
              <a:t>T.B of Genital tract</a:t>
            </a:r>
            <a:endParaRPr lang="ar-SA" dirty="0"/>
          </a:p>
        </p:txBody>
      </p:sp>
      <p:sp>
        <p:nvSpPr>
          <p:cNvPr id="3" name="عنصر نائب للمحتوى 2"/>
          <p:cNvSpPr>
            <a:spLocks noGrp="1"/>
          </p:cNvSpPr>
          <p:nvPr>
            <p:ph idx="1"/>
          </p:nvPr>
        </p:nvSpPr>
        <p:spPr>
          <a:xfrm>
            <a:off x="228600" y="990600"/>
            <a:ext cx="8686800" cy="5486400"/>
          </a:xfrm>
        </p:spPr>
        <p:txBody>
          <a:bodyPr rtlCol="0">
            <a:normAutofit fontScale="85000" lnSpcReduction="10000"/>
          </a:bodyPr>
          <a:lstStyle/>
          <a:p>
            <a:pPr algn="l" rtl="0" eaLnBrk="1" fontAlgn="auto" hangingPunct="1">
              <a:spcAft>
                <a:spcPts val="0"/>
              </a:spcAft>
              <a:buFont typeface="Arial" pitchFamily="34" charset="0"/>
              <a:buChar char="•"/>
              <a:defRPr/>
            </a:pPr>
            <a:r>
              <a:rPr lang="en-US" sz="3800" b="1" dirty="0" smtClean="0"/>
              <a:t>Diagnosis:-</a:t>
            </a:r>
            <a:endParaRPr lang="en-US" sz="3800" dirty="0" smtClean="0"/>
          </a:p>
          <a:p>
            <a:pPr marL="514350" indent="-514350" algn="l" rtl="0" eaLnBrk="1" fontAlgn="auto" hangingPunct="1">
              <a:spcAft>
                <a:spcPts val="0"/>
              </a:spcAft>
              <a:buFont typeface="+mj-lt"/>
              <a:buAutoNum type="arabicPeriod"/>
              <a:defRPr/>
            </a:pPr>
            <a:r>
              <a:rPr lang="en-US" dirty="0" err="1" smtClean="0"/>
              <a:t>Dx</a:t>
            </a:r>
            <a:r>
              <a:rPr lang="en-US" dirty="0" smtClean="0"/>
              <a:t> curettage done </a:t>
            </a:r>
            <a:r>
              <a:rPr lang="en-US" dirty="0" err="1" smtClean="0"/>
              <a:t>premens</a:t>
            </a:r>
            <a:r>
              <a:rPr lang="en-US" dirty="0" smtClean="0"/>
              <a:t>. 1 – 2 day before </a:t>
            </a:r>
            <a:r>
              <a:rPr lang="en-US" dirty="0" err="1" smtClean="0"/>
              <a:t>mens</a:t>
            </a:r>
            <a:r>
              <a:rPr lang="en-US" dirty="0" smtClean="0"/>
              <a:t>. or in 1</a:t>
            </a:r>
            <a:r>
              <a:rPr lang="en-US" baseline="30000" dirty="0" smtClean="0"/>
              <a:t>st</a:t>
            </a:r>
            <a:r>
              <a:rPr lang="en-US" dirty="0" smtClean="0"/>
              <a:t> day of bleeding because we need full thickness </a:t>
            </a:r>
            <a:r>
              <a:rPr lang="en-US" dirty="0" err="1" smtClean="0"/>
              <a:t>endomaterium</a:t>
            </a:r>
            <a:r>
              <a:rPr lang="en-US" dirty="0" smtClean="0"/>
              <a:t> which will show of tubercle nodules and cultured in </a:t>
            </a:r>
            <a:r>
              <a:rPr lang="en-US" dirty="0" err="1" smtClean="0"/>
              <a:t>lowenstein</a:t>
            </a:r>
            <a:r>
              <a:rPr lang="en-US" dirty="0" smtClean="0"/>
              <a:t> and Jensen media.</a:t>
            </a:r>
          </a:p>
          <a:p>
            <a:pPr marL="514350" indent="-514350" algn="l" rtl="0" eaLnBrk="1" fontAlgn="auto" hangingPunct="1">
              <a:spcAft>
                <a:spcPts val="0"/>
              </a:spcAft>
              <a:buFont typeface="+mj-lt"/>
              <a:buAutoNum type="arabicPeriod"/>
              <a:defRPr/>
            </a:pPr>
            <a:r>
              <a:rPr lang="en-US" dirty="0" smtClean="0"/>
              <a:t> Chest  X – ray , sputum for AF B and early morning urine should also cultured.</a:t>
            </a:r>
          </a:p>
          <a:p>
            <a:pPr marL="514350" indent="-514350" algn="l" rtl="0" eaLnBrk="1" fontAlgn="auto" hangingPunct="1">
              <a:spcAft>
                <a:spcPts val="0"/>
              </a:spcAft>
              <a:buFont typeface="+mj-lt"/>
              <a:buAutoNum type="arabicPeriod"/>
              <a:defRPr/>
            </a:pPr>
            <a:r>
              <a:rPr lang="en-US" dirty="0" smtClean="0"/>
              <a:t> Laparoscopy and </a:t>
            </a:r>
            <a:r>
              <a:rPr lang="en-US" dirty="0" err="1" smtClean="0"/>
              <a:t>Laparatomy</a:t>
            </a:r>
            <a:r>
              <a:rPr lang="en-US" dirty="0" smtClean="0"/>
              <a:t>.</a:t>
            </a:r>
          </a:p>
          <a:p>
            <a:pPr marL="514350" indent="-514350" algn="l" rtl="0" eaLnBrk="1" fontAlgn="auto" hangingPunct="1">
              <a:spcAft>
                <a:spcPts val="0"/>
              </a:spcAft>
              <a:buFont typeface="+mj-lt"/>
              <a:buAutoNum type="arabicPeriod"/>
              <a:defRPr/>
            </a:pPr>
            <a:r>
              <a:rPr lang="en-US" dirty="0" smtClean="0"/>
              <a:t>  HSG: its contra indicated in suspected case with T.B to ovoid disseminations of dz. Into peritoneal cavity but if done in infertility woman accidently show the lumen very narrow tube with straight tube and classical picture of </a:t>
            </a:r>
            <a:r>
              <a:rPr lang="en-US" dirty="0" err="1" smtClean="0"/>
              <a:t>beeding</a:t>
            </a:r>
            <a:r>
              <a:rPr lang="en-US" dirty="0" smtClean="0"/>
              <a:t> appearance == and the tube usually patent </a:t>
            </a:r>
            <a:endParaRPr lang="ar-SA"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305800" cy="1096962"/>
          </a:xfrm>
        </p:spPr>
        <p:txBody>
          <a:bodyPr rtlCol="0">
            <a:normAutofit fontScale="90000"/>
          </a:bodyPr>
          <a:lstStyle/>
          <a:p>
            <a:pPr eaLnBrk="1" fontAlgn="auto" hangingPunct="1">
              <a:spcAft>
                <a:spcPts val="0"/>
              </a:spcAft>
              <a:defRPr/>
            </a:pPr>
            <a:r>
              <a:rPr lang="en-US" b="1" dirty="0" smtClean="0"/>
              <a:t>Treatment :Antimicrobial chemotherapy</a:t>
            </a:r>
            <a:endParaRPr lang="ar-SA" dirty="0"/>
          </a:p>
        </p:txBody>
      </p:sp>
      <p:sp>
        <p:nvSpPr>
          <p:cNvPr id="38915" name="عنصر نائب للمحتوى 2"/>
          <p:cNvSpPr>
            <a:spLocks noGrp="1"/>
          </p:cNvSpPr>
          <p:nvPr>
            <p:ph idx="1"/>
          </p:nvPr>
        </p:nvSpPr>
        <p:spPr/>
        <p:txBody>
          <a:bodyPr/>
          <a:lstStyle/>
          <a:p>
            <a:pPr algn="l" rtl="0" eaLnBrk="1" hangingPunct="1"/>
            <a:r>
              <a:rPr lang="en-US" altLang="ar-IQ" dirty="0" smtClean="0"/>
              <a:t>	And occasionally surgical removal of grossly distorted organs and sometime bilateral </a:t>
            </a:r>
            <a:r>
              <a:rPr lang="en-US" altLang="ar-IQ" dirty="0" err="1" smtClean="0"/>
              <a:t>salpingeo</a:t>
            </a:r>
            <a:r>
              <a:rPr lang="en-US" altLang="ar-IQ" dirty="0" smtClean="0"/>
              <a:t> – oophorectomy and subtotal hysterectomy performed under anti-T.B cover.</a:t>
            </a:r>
          </a:p>
          <a:p>
            <a:pPr algn="l" rtl="0" eaLnBrk="1" hangingPunct="1"/>
            <a:r>
              <a:rPr lang="en-US" altLang="ar-IQ" dirty="0" smtClean="0"/>
              <a:t> In most early cases ovarian and reproductive function can be preserved, though IVF is req. For fertility. </a:t>
            </a:r>
            <a:endParaRPr lang="ar-SA" altLang="ar-IQ"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rtlCol="0">
            <a:normAutofit fontScale="90000"/>
          </a:bodyPr>
          <a:lstStyle/>
          <a:p>
            <a:pPr eaLnBrk="1" fontAlgn="auto" hangingPunct="1">
              <a:spcAft>
                <a:spcPts val="0"/>
              </a:spcAft>
              <a:defRPr/>
            </a:pPr>
            <a:r>
              <a:rPr lang="en-US" b="1" dirty="0" smtClean="0"/>
              <a:t>Treatment :Antimicrobial chemotherapy</a:t>
            </a:r>
            <a:endParaRPr lang="ar-SA" dirty="0"/>
          </a:p>
        </p:txBody>
      </p:sp>
      <p:sp>
        <p:nvSpPr>
          <p:cNvPr id="3" name="عنصر نائب للمحتوى 2"/>
          <p:cNvSpPr>
            <a:spLocks noGrp="1"/>
          </p:cNvSpPr>
          <p:nvPr>
            <p:ph idx="1"/>
          </p:nvPr>
        </p:nvSpPr>
        <p:spPr>
          <a:xfrm>
            <a:off x="152400" y="1600200"/>
            <a:ext cx="8763000" cy="4953000"/>
          </a:xfrm>
        </p:spPr>
        <p:txBody>
          <a:bodyPr rtlCol="0">
            <a:normAutofit fontScale="70000" lnSpcReduction="20000"/>
          </a:bodyPr>
          <a:lstStyle/>
          <a:p>
            <a:pPr algn="l" rtl="0" eaLnBrk="1" fontAlgn="auto" hangingPunct="1">
              <a:spcAft>
                <a:spcPts val="0"/>
              </a:spcAft>
              <a:buFont typeface="Arial" pitchFamily="34" charset="0"/>
              <a:buChar char="•"/>
              <a:defRPr/>
            </a:pPr>
            <a:r>
              <a:rPr lang="en-US" sz="4000" b="1" dirty="0" smtClean="0"/>
              <a:t>Anti T.B Drugs</a:t>
            </a:r>
            <a:endParaRPr lang="en-US" sz="4000" dirty="0" smtClean="0"/>
          </a:p>
          <a:p>
            <a:pPr algn="l" rtl="0" eaLnBrk="1" fontAlgn="auto" hangingPunct="1">
              <a:spcAft>
                <a:spcPts val="0"/>
              </a:spcAft>
              <a:buFont typeface="Arial" pitchFamily="34" charset="0"/>
              <a:buChar char="•"/>
              <a:defRPr/>
            </a:pPr>
            <a:r>
              <a:rPr lang="en-US" dirty="0" smtClean="0"/>
              <a:t>Is usually a combination of 3 drugs the current combination of </a:t>
            </a:r>
            <a:r>
              <a:rPr lang="en-US" dirty="0" err="1" smtClean="0"/>
              <a:t>Rifampicin</a:t>
            </a:r>
            <a:r>
              <a:rPr lang="en-US" dirty="0" smtClean="0"/>
              <a:t>    and  INHH and </a:t>
            </a:r>
            <a:r>
              <a:rPr lang="en-US" dirty="0" err="1" smtClean="0"/>
              <a:t>ethambutal</a:t>
            </a:r>
            <a:r>
              <a:rPr lang="en-US" dirty="0" smtClean="0"/>
              <a:t>  .      </a:t>
            </a:r>
          </a:p>
          <a:p>
            <a:pPr algn="l" rtl="0" eaLnBrk="1" fontAlgn="auto" hangingPunct="1">
              <a:spcAft>
                <a:spcPts val="0"/>
              </a:spcAft>
              <a:buFont typeface="Arial" pitchFamily="34" charset="0"/>
              <a:buNone/>
              <a:defRPr/>
            </a:pPr>
            <a:r>
              <a:rPr lang="en-US" dirty="0" smtClean="0"/>
              <a:t>   </a:t>
            </a:r>
          </a:p>
          <a:p>
            <a:pPr algn="l" rtl="0" eaLnBrk="1" fontAlgn="auto" hangingPunct="1">
              <a:spcAft>
                <a:spcPts val="0"/>
              </a:spcAft>
              <a:buFont typeface="Arial" pitchFamily="34" charset="0"/>
              <a:buNone/>
              <a:defRPr/>
            </a:pPr>
            <a:r>
              <a:rPr lang="en-US" dirty="0" smtClean="0"/>
              <a:t>      </a:t>
            </a:r>
            <a:r>
              <a:rPr lang="en-US" b="1" dirty="0" smtClean="0"/>
              <a:t>500mg/day of </a:t>
            </a:r>
            <a:r>
              <a:rPr lang="en-US" b="1" dirty="0" err="1" smtClean="0"/>
              <a:t>rifampicin</a:t>
            </a:r>
            <a:r>
              <a:rPr lang="en-US" b="1" dirty="0" smtClean="0"/>
              <a:t> and 300mg/day of INH are usually taken in combined  preparation  450-600mg/day  plus prophylactic </a:t>
            </a:r>
            <a:r>
              <a:rPr lang="en-US" b="1" dirty="0" err="1" smtClean="0"/>
              <a:t>pyridoxcine</a:t>
            </a:r>
            <a:r>
              <a:rPr lang="en-US" b="1" dirty="0" smtClean="0"/>
              <a:t> along with </a:t>
            </a:r>
            <a:r>
              <a:rPr lang="en-US" b="1" dirty="0" err="1" smtClean="0"/>
              <a:t>ethambutdal</a:t>
            </a:r>
            <a:r>
              <a:rPr lang="en-US" b="1" dirty="0" smtClean="0"/>
              <a:t> 15 mg /kg /d . first  2 months as initial phase therapy and </a:t>
            </a:r>
            <a:r>
              <a:rPr lang="en-US" b="1" dirty="0" err="1" smtClean="0"/>
              <a:t>ethambutal</a:t>
            </a:r>
            <a:r>
              <a:rPr lang="en-US" b="1" dirty="0" smtClean="0"/>
              <a:t> is then discontinue  and  </a:t>
            </a:r>
            <a:r>
              <a:rPr lang="en-US" b="1" dirty="0" err="1" smtClean="0"/>
              <a:t>rifampicin</a:t>
            </a:r>
            <a:r>
              <a:rPr lang="en-US" b="1" dirty="0" smtClean="0"/>
              <a:t> and INH  continued for total 9 month </a:t>
            </a:r>
          </a:p>
          <a:p>
            <a:pPr algn="l" rtl="0" eaLnBrk="1" fontAlgn="auto" hangingPunct="1">
              <a:spcAft>
                <a:spcPts val="0"/>
              </a:spcAft>
              <a:buFont typeface="Arial" pitchFamily="34" charset="0"/>
              <a:buNone/>
              <a:defRPr/>
            </a:pPr>
            <a:r>
              <a:rPr lang="en-US" b="1" dirty="0" smtClean="0"/>
              <a:t> </a:t>
            </a:r>
            <a:endParaRPr lang="en-US" dirty="0" smtClean="0"/>
          </a:p>
          <a:p>
            <a:pPr algn="l" rtl="0" eaLnBrk="1" fontAlgn="auto" hangingPunct="1">
              <a:spcAft>
                <a:spcPts val="0"/>
              </a:spcAft>
              <a:buFont typeface="Arial" pitchFamily="34" charset="0"/>
              <a:buChar char="•"/>
              <a:defRPr/>
            </a:pPr>
            <a:r>
              <a:rPr lang="en-US" sz="4000" b="1" dirty="0" smtClean="0"/>
              <a:t>2</a:t>
            </a:r>
            <a:r>
              <a:rPr lang="en-US" sz="4000" b="1" baseline="30000" dirty="0" smtClean="0"/>
              <a:t>nd</a:t>
            </a:r>
            <a:r>
              <a:rPr lang="en-US" sz="4000" b="1" dirty="0" smtClean="0"/>
              <a:t> line of treatment : </a:t>
            </a:r>
            <a:r>
              <a:rPr lang="en-US" sz="3400" dirty="0" smtClean="0"/>
              <a:t>streptomycin  1 gm/day  by </a:t>
            </a:r>
            <a:r>
              <a:rPr lang="en-US" sz="3400" dirty="0" err="1" smtClean="0"/>
              <a:t>i</a:t>
            </a:r>
            <a:r>
              <a:rPr lang="en-US" sz="3400" dirty="0" smtClean="0"/>
              <a:t>. m–injection  plus 100mg 3 time /d orally and 3gm of PAS  4 time /d .for 3 months and then stop </a:t>
            </a:r>
            <a:r>
              <a:rPr lang="en-US" sz="3400" dirty="0" err="1" smtClean="0"/>
              <a:t>striptomycine</a:t>
            </a:r>
            <a:r>
              <a:rPr lang="en-US" sz="3400" dirty="0" smtClean="0"/>
              <a:t> and continue with  INH and PAS for  one and half  to  two years.</a:t>
            </a:r>
          </a:p>
          <a:p>
            <a:pPr algn="l" rtl="0" eaLnBrk="1" fontAlgn="auto" hangingPunct="1">
              <a:spcAft>
                <a:spcPts val="0"/>
              </a:spcAft>
              <a:buFont typeface="Arial" pitchFamily="34" charset="0"/>
              <a:buChar char="•"/>
              <a:defRPr/>
            </a:pP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274638"/>
            <a:ext cx="8229600" cy="1173162"/>
          </a:xfrm>
        </p:spPr>
        <p:txBody>
          <a:bodyPr/>
          <a:lstStyle/>
          <a:p>
            <a:r>
              <a:rPr lang="en-US" altLang="ar-IQ" smtClean="0"/>
              <a:t>Upper Genital Tract  Infection</a:t>
            </a:r>
            <a:endParaRPr lang="ar-IQ" altLang="ar-IQ" smtClean="0"/>
          </a:p>
        </p:txBody>
      </p:sp>
      <p:pic>
        <p:nvPicPr>
          <p:cNvPr id="5123"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990600" y="1600200"/>
            <a:ext cx="7391400" cy="4572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4"/>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Arial" charset="0"/>
                <a:ea typeface="ＭＳ Ｐゴシック" charset="-128"/>
              </a:defRPr>
            </a:lvl1pPr>
            <a:lvl2pPr marL="37931725" indent="-37474525">
              <a:defRPr sz="2000">
                <a:solidFill>
                  <a:schemeClr val="tx1"/>
                </a:solidFill>
                <a:latin typeface="Arial" charset="0"/>
                <a:ea typeface="ＭＳ Ｐゴシック" charset="-128"/>
              </a:defRPr>
            </a:lvl2pPr>
            <a:lvl3pPr>
              <a:defRPr sz="2000">
                <a:solidFill>
                  <a:schemeClr val="tx1"/>
                </a:solidFill>
                <a:latin typeface="Arial" charset="0"/>
                <a:ea typeface="ＭＳ Ｐゴシック" charset="-128"/>
              </a:defRPr>
            </a:lvl3pPr>
            <a:lvl4pPr>
              <a:defRPr sz="2000">
                <a:solidFill>
                  <a:schemeClr val="tx1"/>
                </a:solidFill>
                <a:latin typeface="Arial" charset="0"/>
                <a:ea typeface="ＭＳ Ｐゴシック" charset="-128"/>
              </a:defRPr>
            </a:lvl4pPr>
            <a:lvl5pPr>
              <a:defRPr sz="2000">
                <a:solidFill>
                  <a:schemeClr val="tx1"/>
                </a:solidFill>
                <a:latin typeface="Arial" charset="0"/>
                <a:ea typeface="ＭＳ Ｐゴシック" charset="-128"/>
              </a:defRPr>
            </a:lvl5pPr>
            <a:lvl6pPr marL="457200" eaLnBrk="0" fontAlgn="base" hangingPunct="0">
              <a:spcBef>
                <a:spcPct val="20000"/>
              </a:spcBef>
              <a:spcAft>
                <a:spcPct val="0"/>
              </a:spcAft>
              <a:defRPr sz="2000">
                <a:solidFill>
                  <a:schemeClr val="tx1"/>
                </a:solidFill>
                <a:latin typeface="Arial" charset="0"/>
                <a:ea typeface="ＭＳ Ｐゴシック" charset="-128"/>
              </a:defRPr>
            </a:lvl6pPr>
            <a:lvl7pPr marL="914400" eaLnBrk="0" fontAlgn="base" hangingPunct="0">
              <a:spcBef>
                <a:spcPct val="20000"/>
              </a:spcBef>
              <a:spcAft>
                <a:spcPct val="0"/>
              </a:spcAft>
              <a:defRPr sz="2000">
                <a:solidFill>
                  <a:schemeClr val="tx1"/>
                </a:solidFill>
                <a:latin typeface="Arial" charset="0"/>
                <a:ea typeface="ＭＳ Ｐゴシック" charset="-128"/>
              </a:defRPr>
            </a:lvl7pPr>
            <a:lvl8pPr marL="1371600" eaLnBrk="0" fontAlgn="base" hangingPunct="0">
              <a:spcBef>
                <a:spcPct val="20000"/>
              </a:spcBef>
              <a:spcAft>
                <a:spcPct val="0"/>
              </a:spcAft>
              <a:defRPr sz="2000">
                <a:solidFill>
                  <a:schemeClr val="tx1"/>
                </a:solidFill>
                <a:latin typeface="Arial" charset="0"/>
                <a:ea typeface="ＭＳ Ｐゴシック" charset="-128"/>
              </a:defRPr>
            </a:lvl8pPr>
            <a:lvl9pPr marL="1828800" eaLnBrk="0" fontAlgn="base" hangingPunct="0">
              <a:spcBef>
                <a:spcPct val="20000"/>
              </a:spcBef>
              <a:spcAft>
                <a:spcPct val="0"/>
              </a:spcAft>
              <a:defRPr sz="2000">
                <a:solidFill>
                  <a:schemeClr val="tx1"/>
                </a:solidFill>
                <a:latin typeface="Arial" charset="0"/>
                <a:ea typeface="ＭＳ Ｐゴシック" charset="-128"/>
              </a:defRPr>
            </a:lvl9pPr>
          </a:lstStyle>
          <a:p>
            <a:pPr>
              <a:defRPr/>
            </a:pPr>
            <a:fld id="{863B66E4-23EF-4765-8446-AA1D6E2BA60B}" type="slidenum">
              <a:rPr lang="en-US" altLang="ar-IQ" sz="1400"/>
              <a:pPr>
                <a:defRPr/>
              </a:pPr>
              <a:t>5</a:t>
            </a:fld>
            <a:endParaRPr lang="en-US" altLang="ar-IQ" sz="1400"/>
          </a:p>
        </p:txBody>
      </p:sp>
      <p:sp>
        <p:nvSpPr>
          <p:cNvPr id="6147" name="Rectangle 2"/>
          <p:cNvSpPr>
            <a:spLocks noGrp="1" noChangeArrowheads="1"/>
          </p:cNvSpPr>
          <p:nvPr>
            <p:ph type="title"/>
          </p:nvPr>
        </p:nvSpPr>
        <p:spPr/>
        <p:txBody>
          <a:bodyPr/>
          <a:lstStyle/>
          <a:p>
            <a:r>
              <a:rPr lang="en-US" altLang="ar-IQ" sz="4000" smtClean="0"/>
              <a:t>Pathway of Ascendant Infection</a:t>
            </a:r>
          </a:p>
        </p:txBody>
      </p:sp>
      <p:sp>
        <p:nvSpPr>
          <p:cNvPr id="6148" name="Text Box 3"/>
          <p:cNvSpPr txBox="1">
            <a:spLocks noChangeArrowheads="1"/>
          </p:cNvSpPr>
          <p:nvPr/>
        </p:nvSpPr>
        <p:spPr bwMode="auto">
          <a:xfrm>
            <a:off x="438150" y="1973263"/>
            <a:ext cx="1638300" cy="5286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sz="2800" i="1">
                <a:ea typeface="MS PGothic" pitchFamily="34" charset="-128"/>
                <a:cs typeface="Times New Roman" pitchFamily="18" charset="0"/>
              </a:rPr>
              <a:t>Cervicitis</a:t>
            </a:r>
          </a:p>
        </p:txBody>
      </p:sp>
      <p:sp>
        <p:nvSpPr>
          <p:cNvPr id="6149" name="Text Box 4"/>
          <p:cNvSpPr txBox="1">
            <a:spLocks noChangeArrowheads="1"/>
          </p:cNvSpPr>
          <p:nvPr/>
        </p:nvSpPr>
        <p:spPr bwMode="auto">
          <a:xfrm>
            <a:off x="2209800" y="2819400"/>
            <a:ext cx="2173288"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sz="2800" i="1">
                <a:ea typeface="MS PGothic" pitchFamily="34" charset="-128"/>
                <a:cs typeface="Times New Roman" pitchFamily="18" charset="0"/>
              </a:rPr>
              <a:t>Endometritis</a:t>
            </a:r>
          </a:p>
        </p:txBody>
      </p:sp>
      <p:sp>
        <p:nvSpPr>
          <p:cNvPr id="6150" name="Text Box 5"/>
          <p:cNvSpPr txBox="1">
            <a:spLocks noChangeArrowheads="1"/>
          </p:cNvSpPr>
          <p:nvPr/>
        </p:nvSpPr>
        <p:spPr bwMode="auto">
          <a:xfrm>
            <a:off x="4114800" y="3733800"/>
            <a:ext cx="2987675" cy="13827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sz="2800" i="1">
                <a:ea typeface="MS PGothic" pitchFamily="34" charset="-128"/>
                <a:cs typeface="Times New Roman" pitchFamily="18" charset="0"/>
              </a:rPr>
              <a:t>Salpingitis/ oophoritis/ tubo-ovarian abscess</a:t>
            </a:r>
          </a:p>
        </p:txBody>
      </p:sp>
      <p:sp>
        <p:nvSpPr>
          <p:cNvPr id="6151" name="Text Box 6"/>
          <p:cNvSpPr txBox="1">
            <a:spLocks noChangeArrowheads="1"/>
          </p:cNvSpPr>
          <p:nvPr/>
        </p:nvSpPr>
        <p:spPr bwMode="auto">
          <a:xfrm>
            <a:off x="7162800" y="5410200"/>
            <a:ext cx="1757363" cy="5286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sz="2800" i="1">
                <a:ea typeface="MS PGothic" pitchFamily="34" charset="-128"/>
                <a:cs typeface="Times New Roman" pitchFamily="18" charset="0"/>
              </a:rPr>
              <a:t>Peritonitis</a:t>
            </a:r>
          </a:p>
        </p:txBody>
      </p:sp>
      <p:sp>
        <p:nvSpPr>
          <p:cNvPr id="6152" name="AutoShape 7" descr="arrow"/>
          <p:cNvSpPr>
            <a:spLocks noChangeArrowheads="1"/>
          </p:cNvSpPr>
          <p:nvPr/>
        </p:nvSpPr>
        <p:spPr bwMode="auto">
          <a:xfrm rot="1440052">
            <a:off x="2238375" y="2046288"/>
            <a:ext cx="1590675" cy="533400"/>
          </a:xfrm>
          <a:prstGeom prst="curvedDownArrow">
            <a:avLst>
              <a:gd name="adj1" fmla="val 59643"/>
              <a:gd name="adj2" fmla="val 119286"/>
              <a:gd name="adj3" fmla="val 33333"/>
            </a:avLst>
          </a:prstGeom>
          <a:solidFill>
            <a:schemeClr val="accent1"/>
          </a:solidFill>
          <a:ln w="9525">
            <a:solidFill>
              <a:schemeClr val="tx1"/>
            </a:solidFill>
            <a:miter lim="800000"/>
            <a:headEnd/>
            <a:tailEnd/>
          </a:ln>
        </p:spPr>
        <p:txBody>
          <a:bodyPr anchor="ctr">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ar-IQ" altLang="ar-IQ" sz="2000">
              <a:ea typeface="MS PGothic" pitchFamily="34" charset="-128"/>
            </a:endParaRPr>
          </a:p>
        </p:txBody>
      </p:sp>
      <p:sp>
        <p:nvSpPr>
          <p:cNvPr id="6153" name="AutoShape 8" descr="arrow"/>
          <p:cNvSpPr>
            <a:spLocks noChangeArrowheads="1"/>
          </p:cNvSpPr>
          <p:nvPr/>
        </p:nvSpPr>
        <p:spPr bwMode="auto">
          <a:xfrm rot="1440052">
            <a:off x="4572000" y="2971800"/>
            <a:ext cx="1590675" cy="533400"/>
          </a:xfrm>
          <a:prstGeom prst="curvedDownArrow">
            <a:avLst>
              <a:gd name="adj1" fmla="val 59643"/>
              <a:gd name="adj2" fmla="val 119286"/>
              <a:gd name="adj3" fmla="val 33333"/>
            </a:avLst>
          </a:prstGeom>
          <a:solidFill>
            <a:schemeClr val="accent1"/>
          </a:solidFill>
          <a:ln w="9525">
            <a:solidFill>
              <a:schemeClr val="tx1"/>
            </a:solidFill>
            <a:miter lim="800000"/>
            <a:headEnd/>
            <a:tailEnd/>
          </a:ln>
        </p:spPr>
        <p:txBody>
          <a:bodyPr anchor="ctr">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ar-IQ" altLang="ar-IQ" sz="2000">
              <a:ea typeface="MS PGothic" pitchFamily="34" charset="-128"/>
            </a:endParaRPr>
          </a:p>
        </p:txBody>
      </p:sp>
      <p:sp>
        <p:nvSpPr>
          <p:cNvPr id="6154" name="AutoShape 9" descr="arrow"/>
          <p:cNvSpPr>
            <a:spLocks noChangeArrowheads="1"/>
          </p:cNvSpPr>
          <p:nvPr/>
        </p:nvSpPr>
        <p:spPr bwMode="auto">
          <a:xfrm rot="1440052">
            <a:off x="7315200" y="4572000"/>
            <a:ext cx="1600200" cy="533400"/>
          </a:xfrm>
          <a:prstGeom prst="curvedDownArrow">
            <a:avLst>
              <a:gd name="adj1" fmla="val 60000"/>
              <a:gd name="adj2" fmla="val 120000"/>
              <a:gd name="adj3" fmla="val 33333"/>
            </a:avLst>
          </a:prstGeom>
          <a:solidFill>
            <a:schemeClr val="accent1"/>
          </a:solidFill>
          <a:ln w="9525">
            <a:solidFill>
              <a:schemeClr val="tx1"/>
            </a:solidFill>
            <a:miter lim="800000"/>
            <a:headEnd/>
            <a:tailEnd/>
          </a:ln>
        </p:spPr>
        <p:txBody>
          <a:bodyPr anchor="ctr">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ar-IQ" altLang="ar-IQ" sz="2000">
              <a:ea typeface="MS PGothic" pitchFamily="34" charset="-128"/>
            </a:endParaRPr>
          </a:p>
        </p:txBody>
      </p:sp>
      <p:sp>
        <p:nvSpPr>
          <p:cNvPr id="6155" name="Text Box 10"/>
          <p:cNvSpPr txBox="1">
            <a:spLocks noChangeArrowheads="1"/>
          </p:cNvSpPr>
          <p:nvPr/>
        </p:nvSpPr>
        <p:spPr bwMode="auto">
          <a:xfrm>
            <a:off x="7127875" y="0"/>
            <a:ext cx="15684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37931725" indent="-37474525"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ar-IQ">
                <a:ea typeface="MS PGothic" pitchFamily="34" charset="-128"/>
              </a:rPr>
              <a:t>Pathogenesis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dirty="0" smtClean="0"/>
              <a:t/>
            </a:r>
            <a:br>
              <a:rPr lang="en-US" dirty="0" smtClean="0"/>
            </a:br>
            <a:r>
              <a:rPr lang="en-US" dirty="0" smtClean="0"/>
              <a:t>Risk factors</a:t>
            </a:r>
            <a:br>
              <a:rPr lang="en-US" dirty="0" smtClean="0"/>
            </a:br>
            <a:endParaRPr lang="ar-SA" dirty="0"/>
          </a:p>
        </p:txBody>
      </p:sp>
      <p:sp>
        <p:nvSpPr>
          <p:cNvPr id="3" name="عنصر نائب للمحتوى 2"/>
          <p:cNvSpPr>
            <a:spLocks noGrp="1"/>
          </p:cNvSpPr>
          <p:nvPr>
            <p:ph idx="1"/>
          </p:nvPr>
        </p:nvSpPr>
        <p:spPr>
          <a:xfrm>
            <a:off x="457200" y="990600"/>
            <a:ext cx="8229600" cy="5135563"/>
          </a:xfrm>
        </p:spPr>
        <p:txBody>
          <a:bodyPr rtlCol="0">
            <a:normAutofit fontScale="55000" lnSpcReduction="20000"/>
          </a:bodyPr>
          <a:lstStyle/>
          <a:p>
            <a:pPr algn="l" rtl="0" eaLnBrk="1" fontAlgn="auto" hangingPunct="1">
              <a:spcAft>
                <a:spcPts val="0"/>
              </a:spcAft>
              <a:buFont typeface="Arial" pitchFamily="34" charset="0"/>
              <a:buChar char="•"/>
              <a:defRPr/>
            </a:pPr>
            <a:r>
              <a:rPr lang="en-US" sz="5100" dirty="0" smtClean="0"/>
              <a:t>The risk factors for (PID) strongly reflect those of any sexually transmitted infection . </a:t>
            </a:r>
          </a:p>
          <a:p>
            <a:pPr algn="l" rtl="0" eaLnBrk="1" fontAlgn="auto" hangingPunct="1">
              <a:spcAft>
                <a:spcPts val="0"/>
              </a:spcAft>
              <a:buFont typeface="Arial" pitchFamily="34" charset="0"/>
              <a:buChar char="•"/>
              <a:defRPr/>
            </a:pPr>
            <a:r>
              <a:rPr lang="en-US" sz="5100" dirty="0" smtClean="0"/>
              <a:t>* young age women </a:t>
            </a:r>
          </a:p>
          <a:p>
            <a:pPr algn="l" rtl="0" eaLnBrk="1" fontAlgn="auto" hangingPunct="1">
              <a:spcAft>
                <a:spcPts val="0"/>
              </a:spcAft>
              <a:buFont typeface="Arial" pitchFamily="34" charset="0"/>
              <a:buChar char="•"/>
              <a:defRPr/>
            </a:pPr>
            <a:r>
              <a:rPr lang="en-US" sz="5100" dirty="0" smtClean="0"/>
              <a:t>*multiple sexual partners </a:t>
            </a:r>
          </a:p>
          <a:p>
            <a:pPr algn="l" rtl="0" eaLnBrk="1" fontAlgn="auto" hangingPunct="1">
              <a:spcAft>
                <a:spcPts val="0"/>
              </a:spcAft>
              <a:buFont typeface="Arial" pitchFamily="34" charset="0"/>
              <a:buChar char="•"/>
              <a:defRPr/>
            </a:pPr>
            <a:r>
              <a:rPr lang="en-US" sz="5100" dirty="0" smtClean="0"/>
              <a:t>*lack of condom use                                                         </a:t>
            </a:r>
          </a:p>
          <a:p>
            <a:pPr algn="l" rtl="0" eaLnBrk="1" fontAlgn="auto" hangingPunct="1">
              <a:spcAft>
                <a:spcPts val="0"/>
              </a:spcAft>
              <a:buFont typeface="Arial" pitchFamily="34" charset="0"/>
              <a:buChar char="•"/>
              <a:defRPr/>
            </a:pPr>
            <a:r>
              <a:rPr lang="en-US" sz="5100" dirty="0" smtClean="0"/>
              <a:t>*low socio economic status. And black Caribbean black African ethnicity.</a:t>
            </a:r>
          </a:p>
          <a:p>
            <a:pPr algn="l" rtl="0" eaLnBrk="1" fontAlgn="auto" hangingPunct="1">
              <a:spcAft>
                <a:spcPts val="0"/>
              </a:spcAft>
              <a:buFont typeface="Arial" pitchFamily="34" charset="0"/>
              <a:buNone/>
              <a:defRPr/>
            </a:pPr>
            <a:r>
              <a:rPr lang="en-US" sz="5100" dirty="0" smtClean="0"/>
              <a:t>Cervical mucus provides an important barrier to ascending infection . young women with </a:t>
            </a:r>
            <a:r>
              <a:rPr lang="en-US" sz="5100" dirty="0" err="1" smtClean="0"/>
              <a:t>unovulatory</a:t>
            </a:r>
            <a:r>
              <a:rPr lang="en-US" sz="5100" dirty="0" smtClean="0"/>
              <a:t> cycle , have thinner mucous and combined with higher rates of </a:t>
            </a:r>
            <a:r>
              <a:rPr lang="en-US" sz="5100" dirty="0" err="1" smtClean="0"/>
              <a:t>ectopi</a:t>
            </a:r>
            <a:r>
              <a:rPr lang="en-US" sz="5100" dirty="0" smtClean="0"/>
              <a:t> and sexual behavior ,may account, for high rates of (PID)</a:t>
            </a:r>
          </a:p>
          <a:p>
            <a:pPr algn="l" rtl="0" eaLnBrk="1" fontAlgn="auto" hangingPunct="1">
              <a:spcAft>
                <a:spcPts val="0"/>
              </a:spcAft>
              <a:buFont typeface="Arial" pitchFamily="34" charset="0"/>
              <a:buNone/>
              <a:defRPr/>
            </a:pPr>
            <a:endParaRPr lang="en-US" sz="2400" dirty="0" smtClean="0"/>
          </a:p>
          <a:p>
            <a:pPr algn="l" rtl="0" eaLnBrk="1" fontAlgn="auto" hangingPunct="1">
              <a:spcAft>
                <a:spcPts val="0"/>
              </a:spcAft>
              <a:buFont typeface="Arial" pitchFamily="34" charset="0"/>
              <a:buNone/>
              <a:defRPr/>
            </a:pPr>
            <a:r>
              <a:rPr lang="en-US" dirty="0" smtClean="0"/>
              <a:t> </a:t>
            </a:r>
          </a:p>
          <a:p>
            <a:pPr algn="l" rtl="0" eaLnBrk="1" fontAlgn="auto" hangingPunct="1">
              <a:spcAft>
                <a:spcPts val="0"/>
              </a:spcAft>
              <a:buFont typeface="Arial" pitchFamily="34" charset="0"/>
              <a:buNone/>
              <a:defRPr/>
            </a:pPr>
            <a:endParaRPr lang="ar-S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dirty="0" smtClean="0"/>
              <a:t>Risk factors</a:t>
            </a:r>
            <a:endParaRPr lang="ar-SA" dirty="0"/>
          </a:p>
        </p:txBody>
      </p:sp>
      <p:sp>
        <p:nvSpPr>
          <p:cNvPr id="8195" name="عنصر نائب للمحتوى 2"/>
          <p:cNvSpPr>
            <a:spLocks noGrp="1"/>
          </p:cNvSpPr>
          <p:nvPr>
            <p:ph idx="1"/>
          </p:nvPr>
        </p:nvSpPr>
        <p:spPr>
          <a:xfrm>
            <a:off x="457200" y="914400"/>
            <a:ext cx="8229600" cy="5211763"/>
          </a:xfrm>
        </p:spPr>
        <p:txBody>
          <a:bodyPr/>
          <a:lstStyle/>
          <a:p>
            <a:pPr algn="l" rtl="0" eaLnBrk="1" hangingPunct="1"/>
            <a:r>
              <a:rPr lang="en-US" altLang="ar-IQ" dirty="0" smtClean="0"/>
              <a:t>*  Many women with (PID) also have bacterial vaginosis with an overgrowth of the normal </a:t>
            </a:r>
            <a:r>
              <a:rPr lang="en-US" altLang="ar-IQ" dirty="0" err="1" smtClean="0"/>
              <a:t>commensail</a:t>
            </a:r>
            <a:r>
              <a:rPr lang="en-US" altLang="ar-IQ" dirty="0" smtClean="0"/>
              <a:t>  bacteria in the vagina with loss of vaginal lactobacilli .These same vaginal </a:t>
            </a:r>
            <a:r>
              <a:rPr lang="en-US" altLang="ar-IQ" dirty="0" err="1" smtClean="0"/>
              <a:t>commensail</a:t>
            </a:r>
            <a:r>
              <a:rPr lang="en-US" altLang="ar-IQ" dirty="0" smtClean="0"/>
              <a:t> bacteria are often isolated from upper GT raising the possibility that bacterial vaginosis may lead to(PID) </a:t>
            </a:r>
          </a:p>
          <a:p>
            <a:pPr algn="l" rtl="0" eaLnBrk="1" hangingPunct="1"/>
            <a:r>
              <a:rPr lang="en-US" altLang="ar-IQ" dirty="0" smtClean="0"/>
              <a:t>*IUCD          may enhance the entrance of organism  to the upper genital tract.</a:t>
            </a:r>
          </a:p>
          <a:p>
            <a:pPr algn="l" rtl="0" eaLnBrk="1" hangingPunct="1"/>
            <a:r>
              <a:rPr lang="en-US" altLang="ar-IQ" dirty="0" smtClean="0"/>
              <a:t>* Smoking </a:t>
            </a:r>
          </a:p>
          <a:p>
            <a:pPr algn="l" rtl="0" eaLnBrk="1" hangingPunct="1">
              <a:buFont typeface="Arial" charset="0"/>
              <a:buNone/>
            </a:pPr>
            <a:endParaRPr lang="ar-SA" altLang="ar-IQ"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dirty="0" smtClean="0"/>
              <a:t/>
            </a:r>
            <a:br>
              <a:rPr lang="en-US" dirty="0" smtClean="0"/>
            </a:br>
            <a:r>
              <a:rPr lang="en-US" dirty="0" smtClean="0"/>
              <a:t>Microbiology </a:t>
            </a:r>
            <a:br>
              <a:rPr lang="en-US" dirty="0" smtClean="0"/>
            </a:br>
            <a:endParaRPr lang="ar-SA" dirty="0"/>
          </a:p>
        </p:txBody>
      </p:sp>
      <p:sp>
        <p:nvSpPr>
          <p:cNvPr id="3" name="عنصر نائب للمحتوى 2"/>
          <p:cNvSpPr>
            <a:spLocks noGrp="1"/>
          </p:cNvSpPr>
          <p:nvPr>
            <p:ph idx="1"/>
          </p:nvPr>
        </p:nvSpPr>
        <p:spPr>
          <a:xfrm>
            <a:off x="228600" y="1219200"/>
            <a:ext cx="8686800" cy="4800600"/>
          </a:xfrm>
        </p:spPr>
        <p:txBody>
          <a:bodyPr rtlCol="0">
            <a:normAutofit fontScale="47500" lnSpcReduction="20000"/>
          </a:bodyPr>
          <a:lstStyle/>
          <a:p>
            <a:pPr algn="l" rtl="0" eaLnBrk="1" fontAlgn="auto" hangingPunct="1">
              <a:spcAft>
                <a:spcPts val="0"/>
              </a:spcAft>
              <a:buFont typeface="Arial" pitchFamily="34" charset="0"/>
              <a:buChar char="•"/>
              <a:defRPr/>
            </a:pPr>
            <a:r>
              <a:rPr lang="en-US" sz="3800" dirty="0" smtClean="0"/>
              <a:t>*Organisms associated with pelvic inflammatory disease </a:t>
            </a:r>
          </a:p>
          <a:p>
            <a:pPr algn="l" rtl="0" eaLnBrk="1" fontAlgn="auto" hangingPunct="1">
              <a:spcAft>
                <a:spcPts val="0"/>
              </a:spcAft>
              <a:buFont typeface="Arial" pitchFamily="34" charset="0"/>
              <a:buNone/>
              <a:defRPr/>
            </a:pPr>
            <a:endParaRPr lang="en-US" sz="3800" dirty="0" smtClean="0"/>
          </a:p>
          <a:p>
            <a:pPr algn="l" rtl="0" eaLnBrk="1" fontAlgn="auto" hangingPunct="1">
              <a:spcAft>
                <a:spcPts val="0"/>
              </a:spcAft>
              <a:buFont typeface="Arial" pitchFamily="34" charset="0"/>
              <a:buChar char="•"/>
              <a:defRPr/>
            </a:pPr>
            <a:r>
              <a:rPr lang="en-US" sz="3800" dirty="0" smtClean="0"/>
              <a:t>Aerobic                                           Anaerobic                                                          Viruses </a:t>
            </a:r>
          </a:p>
          <a:p>
            <a:pPr algn="l" rtl="0" eaLnBrk="1" fontAlgn="auto" hangingPunct="1">
              <a:spcAft>
                <a:spcPts val="0"/>
              </a:spcAft>
              <a:buFont typeface="Arial" pitchFamily="34" charset="0"/>
              <a:buNone/>
              <a:defRPr/>
            </a:pPr>
            <a:endParaRPr lang="en-US" sz="3800" dirty="0" smtClean="0"/>
          </a:p>
          <a:p>
            <a:pPr algn="l" rtl="0" eaLnBrk="1" fontAlgn="auto" hangingPunct="1">
              <a:spcAft>
                <a:spcPts val="0"/>
              </a:spcAft>
              <a:buFont typeface="Arial" pitchFamily="34" charset="0"/>
              <a:buChar char="•"/>
              <a:defRPr/>
            </a:pPr>
            <a:r>
              <a:rPr lang="en-US" sz="3800" dirty="0" smtClean="0"/>
              <a:t>*</a:t>
            </a:r>
            <a:r>
              <a:rPr lang="en-US" sz="3800" dirty="0" err="1" smtClean="0"/>
              <a:t>Neisseria</a:t>
            </a:r>
            <a:r>
              <a:rPr lang="en-US" sz="3800" dirty="0" smtClean="0"/>
              <a:t> </a:t>
            </a:r>
            <a:r>
              <a:rPr lang="en-US" sz="3800" dirty="0" err="1" smtClean="0"/>
              <a:t>gonorrhoea</a:t>
            </a:r>
            <a:r>
              <a:rPr lang="en-US" sz="3800" dirty="0" smtClean="0"/>
              <a:t>                   </a:t>
            </a:r>
            <a:r>
              <a:rPr lang="en-US" sz="3800" dirty="0" err="1" smtClean="0"/>
              <a:t>Bacteriods</a:t>
            </a:r>
            <a:r>
              <a:rPr lang="en-US" sz="3800" dirty="0" smtClean="0"/>
              <a:t> spp.                                             </a:t>
            </a:r>
            <a:r>
              <a:rPr lang="en-US" sz="3800" dirty="0" err="1" smtClean="0"/>
              <a:t>H.simplex</a:t>
            </a:r>
            <a:endParaRPr lang="en-US" sz="3800" dirty="0" smtClean="0"/>
          </a:p>
          <a:p>
            <a:pPr algn="l" rtl="0" eaLnBrk="1" fontAlgn="auto" hangingPunct="1">
              <a:spcAft>
                <a:spcPts val="0"/>
              </a:spcAft>
              <a:buFont typeface="Arial" pitchFamily="34" charset="0"/>
              <a:buChar char="•"/>
              <a:defRPr/>
            </a:pPr>
            <a:r>
              <a:rPr lang="en-US" sz="3800" dirty="0" smtClean="0"/>
              <a:t>*</a:t>
            </a:r>
            <a:r>
              <a:rPr lang="en-US" sz="3800" dirty="0" err="1" smtClean="0"/>
              <a:t>Chamydia</a:t>
            </a:r>
            <a:r>
              <a:rPr lang="en-US" sz="3800" dirty="0" smtClean="0"/>
              <a:t>  </a:t>
            </a:r>
            <a:r>
              <a:rPr lang="en-US" sz="3800" dirty="0" err="1" smtClean="0"/>
              <a:t>trachomatis</a:t>
            </a:r>
            <a:r>
              <a:rPr lang="en-US" sz="3800" dirty="0" smtClean="0"/>
              <a:t>              </a:t>
            </a:r>
            <a:r>
              <a:rPr lang="en-US" sz="3800" dirty="0" err="1" smtClean="0"/>
              <a:t>peptostreptococcus</a:t>
            </a:r>
            <a:r>
              <a:rPr lang="en-US" sz="3800" dirty="0" smtClean="0"/>
              <a:t> spp.                                    Echo virus</a:t>
            </a:r>
          </a:p>
          <a:p>
            <a:pPr algn="l" rtl="0" eaLnBrk="1" fontAlgn="auto" hangingPunct="1">
              <a:spcAft>
                <a:spcPts val="0"/>
              </a:spcAft>
              <a:buFont typeface="Arial" pitchFamily="34" charset="0"/>
              <a:buChar char="•"/>
              <a:defRPr/>
            </a:pPr>
            <a:r>
              <a:rPr lang="en-US" sz="3800" dirty="0" smtClean="0"/>
              <a:t>*</a:t>
            </a:r>
            <a:r>
              <a:rPr lang="en-US" sz="3800" dirty="0" err="1" smtClean="0"/>
              <a:t>Ureaplasma</a:t>
            </a:r>
            <a:r>
              <a:rPr lang="en-US" sz="3800" dirty="0" smtClean="0"/>
              <a:t> </a:t>
            </a:r>
            <a:r>
              <a:rPr lang="en-US" sz="3800" dirty="0" err="1" smtClean="0"/>
              <a:t>urealyticum</a:t>
            </a:r>
            <a:r>
              <a:rPr lang="en-US" sz="3800" dirty="0" smtClean="0"/>
              <a:t>            clostridium                                                        </a:t>
            </a:r>
            <a:r>
              <a:rPr lang="en-US" sz="3800" dirty="0" err="1" smtClean="0"/>
              <a:t>Coxackie</a:t>
            </a:r>
            <a:r>
              <a:rPr lang="en-US" sz="3800" dirty="0" smtClean="0"/>
              <a:t> </a:t>
            </a:r>
          </a:p>
          <a:p>
            <a:pPr algn="l" rtl="0" eaLnBrk="1" fontAlgn="auto" hangingPunct="1">
              <a:spcAft>
                <a:spcPts val="0"/>
              </a:spcAft>
              <a:buFont typeface="Arial" pitchFamily="34" charset="0"/>
              <a:buChar char="•"/>
              <a:defRPr/>
            </a:pPr>
            <a:r>
              <a:rPr lang="en-US" sz="3800" dirty="0" smtClean="0"/>
              <a:t>*My </a:t>
            </a:r>
            <a:r>
              <a:rPr lang="en-US" sz="3800" dirty="0" err="1" smtClean="0"/>
              <a:t>coplosma</a:t>
            </a:r>
            <a:r>
              <a:rPr lang="en-US" sz="3800" dirty="0" smtClean="0"/>
              <a:t> </a:t>
            </a:r>
            <a:r>
              <a:rPr lang="en-US" sz="3800" dirty="0" err="1" smtClean="0"/>
              <a:t>genitalium</a:t>
            </a:r>
            <a:r>
              <a:rPr lang="en-US" sz="3800" dirty="0" smtClean="0"/>
              <a:t>             </a:t>
            </a:r>
            <a:r>
              <a:rPr lang="en-US" sz="3800" dirty="0" err="1" smtClean="0"/>
              <a:t>fusobacterium</a:t>
            </a:r>
            <a:r>
              <a:rPr lang="en-US" sz="3800" dirty="0" smtClean="0"/>
              <a:t> sp</a:t>
            </a:r>
          </a:p>
          <a:p>
            <a:pPr algn="l" rtl="0" eaLnBrk="1" fontAlgn="auto" hangingPunct="1">
              <a:spcAft>
                <a:spcPts val="0"/>
              </a:spcAft>
              <a:buFont typeface="Arial" pitchFamily="34" charset="0"/>
              <a:buChar char="•"/>
              <a:defRPr/>
            </a:pPr>
            <a:r>
              <a:rPr lang="en-US" sz="3800" dirty="0" smtClean="0"/>
              <a:t>*</a:t>
            </a:r>
            <a:r>
              <a:rPr lang="en-US" sz="3800" dirty="0" err="1" smtClean="0"/>
              <a:t>Gardenella</a:t>
            </a:r>
            <a:r>
              <a:rPr lang="en-US" sz="3800" dirty="0" smtClean="0"/>
              <a:t> </a:t>
            </a:r>
            <a:r>
              <a:rPr lang="en-US" sz="3800" dirty="0" err="1" smtClean="0"/>
              <a:t>Vaginalis</a:t>
            </a:r>
            <a:r>
              <a:rPr lang="en-US" sz="3800" dirty="0" smtClean="0"/>
              <a:t> </a:t>
            </a:r>
          </a:p>
          <a:p>
            <a:pPr algn="l" rtl="0" eaLnBrk="1" fontAlgn="auto" hangingPunct="1">
              <a:spcAft>
                <a:spcPts val="0"/>
              </a:spcAft>
              <a:buFont typeface="Arial" pitchFamily="34" charset="0"/>
              <a:buChar char="•"/>
              <a:defRPr/>
            </a:pPr>
            <a:r>
              <a:rPr lang="en-US" sz="3800" dirty="0" smtClean="0"/>
              <a:t>*Strep-staphylococci  </a:t>
            </a:r>
            <a:r>
              <a:rPr lang="en-US" sz="3800" dirty="0" err="1" smtClean="0"/>
              <a:t>pyogenes</a:t>
            </a:r>
            <a:r>
              <a:rPr lang="en-US" sz="3800" dirty="0" smtClean="0"/>
              <a:t> </a:t>
            </a:r>
          </a:p>
          <a:p>
            <a:pPr algn="l" rtl="0" eaLnBrk="1" fontAlgn="auto" hangingPunct="1">
              <a:spcAft>
                <a:spcPts val="0"/>
              </a:spcAft>
              <a:buFont typeface="Arial" pitchFamily="34" charset="0"/>
              <a:buChar char="•"/>
              <a:defRPr/>
            </a:pPr>
            <a:r>
              <a:rPr lang="en-US" sz="3800" dirty="0" smtClean="0"/>
              <a:t>*</a:t>
            </a:r>
            <a:r>
              <a:rPr lang="en-US" sz="3800" dirty="0" err="1" smtClean="0"/>
              <a:t>E.Coli</a:t>
            </a:r>
            <a:r>
              <a:rPr lang="en-US" sz="3800" dirty="0" smtClean="0"/>
              <a:t> </a:t>
            </a:r>
          </a:p>
          <a:p>
            <a:pPr algn="l" rtl="0" eaLnBrk="1" fontAlgn="auto" hangingPunct="1">
              <a:spcAft>
                <a:spcPts val="0"/>
              </a:spcAft>
              <a:buFont typeface="Arial" pitchFamily="34" charset="0"/>
              <a:buChar char="•"/>
              <a:defRPr/>
            </a:pPr>
            <a:r>
              <a:rPr lang="en-US" sz="3800" dirty="0" smtClean="0"/>
              <a:t>*</a:t>
            </a:r>
            <a:r>
              <a:rPr lang="en-US" sz="3800" dirty="0" err="1" smtClean="0"/>
              <a:t>H.influenzae</a:t>
            </a:r>
            <a:endParaRPr lang="en-US" sz="3800" dirty="0" smtClean="0"/>
          </a:p>
          <a:p>
            <a:pPr algn="l" rtl="0" eaLnBrk="1" fontAlgn="auto" hangingPunct="1">
              <a:spcAft>
                <a:spcPts val="0"/>
              </a:spcAft>
              <a:buFont typeface="Arial" pitchFamily="34" charset="0"/>
              <a:buChar char="•"/>
              <a:defRPr/>
            </a:pPr>
            <a:r>
              <a:rPr lang="en-US" sz="3800" dirty="0" smtClean="0"/>
              <a:t>*</a:t>
            </a:r>
            <a:r>
              <a:rPr lang="en-US" sz="3800" dirty="0" err="1" smtClean="0"/>
              <a:t>Mycoplasma</a:t>
            </a:r>
            <a:r>
              <a:rPr lang="en-US" sz="3800" dirty="0" smtClean="0"/>
              <a:t> </a:t>
            </a:r>
            <a:r>
              <a:rPr lang="en-US" sz="3800" dirty="0" err="1" smtClean="0"/>
              <a:t>hominis</a:t>
            </a:r>
            <a:r>
              <a:rPr lang="en-US" sz="3800" dirty="0" smtClean="0"/>
              <a:t> </a:t>
            </a:r>
          </a:p>
          <a:p>
            <a:pPr algn="l" rtl="0" eaLnBrk="1" fontAlgn="auto" hangingPunct="1">
              <a:spcAft>
                <a:spcPts val="0"/>
              </a:spcAft>
              <a:buFont typeface="Arial" pitchFamily="34" charset="0"/>
              <a:buChar char="•"/>
              <a:defRPr/>
            </a:pPr>
            <a:r>
              <a:rPr lang="en-US" sz="3800" dirty="0" smtClean="0"/>
              <a:t>*Mycobacterium </a:t>
            </a:r>
          </a:p>
          <a:p>
            <a:pPr algn="l" rtl="0" eaLnBrk="1" fontAlgn="auto" hangingPunct="1">
              <a:spcAft>
                <a:spcPts val="0"/>
              </a:spcAft>
              <a:buFont typeface="Arial" pitchFamily="34" charset="0"/>
              <a:buChar char="•"/>
              <a:defRPr/>
            </a:pPr>
            <a:r>
              <a:rPr lang="en-US" sz="3800" dirty="0" smtClean="0"/>
              <a:t>*Tuberculosis </a:t>
            </a:r>
          </a:p>
          <a:p>
            <a:pPr algn="l" rtl="0" eaLnBrk="1" fontAlgn="auto" hangingPunct="1">
              <a:spcAft>
                <a:spcPts val="0"/>
              </a:spcAft>
              <a:buFont typeface="Arial" pitchFamily="34" charset="0"/>
              <a:buNone/>
              <a:defRPr/>
            </a:pPr>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3562"/>
          </a:xfrm>
        </p:spPr>
        <p:txBody>
          <a:bodyPr rtlCol="0">
            <a:normAutofit fontScale="90000"/>
          </a:bodyPr>
          <a:lstStyle/>
          <a:p>
            <a:pPr eaLnBrk="1" fontAlgn="auto" hangingPunct="1">
              <a:spcAft>
                <a:spcPts val="0"/>
              </a:spcAft>
              <a:defRPr/>
            </a:pPr>
            <a:r>
              <a:rPr lang="en-US" dirty="0" smtClean="0"/>
              <a:t>Microbiology</a:t>
            </a:r>
            <a:endParaRPr lang="ar-SA" dirty="0"/>
          </a:p>
        </p:txBody>
      </p:sp>
      <p:sp>
        <p:nvSpPr>
          <p:cNvPr id="3" name="عنصر نائب للمحتوى 2"/>
          <p:cNvSpPr>
            <a:spLocks noGrp="1"/>
          </p:cNvSpPr>
          <p:nvPr>
            <p:ph idx="1"/>
          </p:nvPr>
        </p:nvSpPr>
        <p:spPr>
          <a:xfrm>
            <a:off x="457200" y="990600"/>
            <a:ext cx="8229600" cy="5135563"/>
          </a:xfrm>
        </p:spPr>
        <p:txBody>
          <a:bodyPr rtlCol="0">
            <a:normAutofit fontScale="70000" lnSpcReduction="20000"/>
          </a:bodyPr>
          <a:lstStyle/>
          <a:p>
            <a:pPr algn="l" rtl="0" eaLnBrk="1" fontAlgn="auto" hangingPunct="1">
              <a:spcAft>
                <a:spcPts val="0"/>
              </a:spcAft>
              <a:buFont typeface="Arial" pitchFamily="34" charset="0"/>
              <a:buChar char="•"/>
              <a:defRPr/>
            </a:pPr>
            <a:r>
              <a:rPr lang="en-US" dirty="0" smtClean="0"/>
              <a:t>*PID is a </a:t>
            </a:r>
            <a:r>
              <a:rPr lang="en-US" dirty="0" err="1" smtClean="0"/>
              <a:t>polymicrobial</a:t>
            </a:r>
            <a:r>
              <a:rPr lang="en-US" dirty="0" smtClean="0"/>
              <a:t> infection . Gonorrhea and Chlamydia are the most frequently recognized pathogen </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Char char="•"/>
              <a:defRPr/>
            </a:pPr>
            <a:r>
              <a:rPr lang="en-US" dirty="0" smtClean="0"/>
              <a:t>*Neisseria Gonorrhea : is gram -</a:t>
            </a:r>
            <a:r>
              <a:rPr lang="en-US" dirty="0" err="1" smtClean="0"/>
              <a:t>ve</a:t>
            </a:r>
            <a:r>
              <a:rPr lang="en-US" dirty="0" smtClean="0"/>
              <a:t>  </a:t>
            </a:r>
            <a:r>
              <a:rPr lang="en-US" dirty="0" err="1" smtClean="0"/>
              <a:t>dipplo</a:t>
            </a:r>
            <a:r>
              <a:rPr lang="en-US" dirty="0" smtClean="0"/>
              <a:t> </a:t>
            </a:r>
            <a:r>
              <a:rPr lang="en-US" dirty="0" err="1" smtClean="0"/>
              <a:t>coccus</a:t>
            </a:r>
            <a:r>
              <a:rPr lang="en-US" dirty="0" smtClean="0"/>
              <a:t> </a:t>
            </a:r>
            <a:r>
              <a:rPr lang="en-US" dirty="0" smtClean="0"/>
              <a:t>which means </a:t>
            </a:r>
            <a:r>
              <a:rPr lang="en-US" dirty="0" smtClean="0"/>
              <a:t>that when a sample of cervical discharge </a:t>
            </a:r>
            <a:r>
              <a:rPr lang="en-US" dirty="0" smtClean="0"/>
              <a:t> puts </a:t>
            </a:r>
            <a:r>
              <a:rPr lang="en-US" dirty="0" smtClean="0"/>
              <a:t>on fixed on a slide the </a:t>
            </a:r>
            <a:r>
              <a:rPr lang="en-US" dirty="0" err="1" smtClean="0"/>
              <a:t>bact</a:t>
            </a:r>
            <a:r>
              <a:rPr lang="en-US" dirty="0" smtClean="0"/>
              <a:t> . can be seen on MS .as pairs of red Kidney –shaped organism .</a:t>
            </a:r>
          </a:p>
          <a:p>
            <a:pPr algn="l" rtl="0" eaLnBrk="1" fontAlgn="auto" hangingPunct="1">
              <a:spcAft>
                <a:spcPts val="0"/>
              </a:spcAft>
              <a:buFont typeface="Arial" pitchFamily="34" charset="0"/>
              <a:buChar char="•"/>
              <a:defRPr/>
            </a:pPr>
            <a:endParaRPr lang="en-US" dirty="0" smtClean="0"/>
          </a:p>
          <a:p>
            <a:pPr algn="l" rtl="0" eaLnBrk="1" fontAlgn="auto" hangingPunct="1">
              <a:spcAft>
                <a:spcPts val="0"/>
              </a:spcAft>
              <a:buFont typeface="Arial" pitchFamily="34" charset="0"/>
              <a:buChar char="•"/>
              <a:defRPr/>
            </a:pPr>
            <a:r>
              <a:rPr lang="en-US" dirty="0" err="1" smtClean="0"/>
              <a:t>N.Gonorrhea</a:t>
            </a:r>
            <a:r>
              <a:rPr lang="en-US" dirty="0" smtClean="0"/>
              <a:t> initially infects the CX but ascends to the upper GT in 10-20% of untreated case.</a:t>
            </a:r>
          </a:p>
          <a:p>
            <a:pPr algn="l" rtl="0" eaLnBrk="1" fontAlgn="auto" hangingPunct="1">
              <a:spcAft>
                <a:spcPts val="0"/>
              </a:spcAft>
              <a:buFont typeface="Arial" pitchFamily="34" charset="0"/>
              <a:buNone/>
              <a:defRPr/>
            </a:pPr>
            <a:endParaRPr lang="en-US" dirty="0" smtClean="0"/>
          </a:p>
          <a:p>
            <a:pPr algn="l" rtl="0" eaLnBrk="1" fontAlgn="auto" hangingPunct="1">
              <a:spcAft>
                <a:spcPts val="0"/>
              </a:spcAft>
              <a:buFont typeface="Arial" pitchFamily="34" charset="0"/>
              <a:buChar char="•"/>
              <a:defRPr/>
            </a:pPr>
            <a:r>
              <a:rPr lang="en-US" dirty="0" smtClean="0"/>
              <a:t>Around half of women with G. asymptomatic , but when symptoms are present the </a:t>
            </a:r>
            <a:r>
              <a:rPr lang="en-US" dirty="0" err="1" smtClean="0"/>
              <a:t>vag</a:t>
            </a:r>
            <a:r>
              <a:rPr lang="en-US" dirty="0" smtClean="0"/>
              <a:t>. discharge thick and purulent . Although isolated gonorrhea from CX supports a </a:t>
            </a:r>
            <a:r>
              <a:rPr lang="en-US" dirty="0" err="1" smtClean="0"/>
              <a:t>dx</a:t>
            </a:r>
            <a:r>
              <a:rPr lang="en-US" dirty="0" smtClean="0"/>
              <a:t>. of PID, its absence in the lower genital tract cannot exclude infection in the fallopian tube or ovaries.</a:t>
            </a:r>
          </a:p>
          <a:p>
            <a:pPr algn="l" rtl="0" eaLnBrk="1" fontAlgn="auto" hangingPunct="1">
              <a:spcAft>
                <a:spcPts val="0"/>
              </a:spcAft>
              <a:buFont typeface="Arial" pitchFamily="34" charset="0"/>
              <a:buNone/>
              <a:defRPr/>
            </a:pPr>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ced p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advanced pid</Template>
  <TotalTime>129</TotalTime>
  <Words>2254</Words>
  <Application>Microsoft Office PowerPoint</Application>
  <PresentationFormat>On-screen Show (4:3)</PresentationFormat>
  <Paragraphs>259</Paragraphs>
  <Slides>38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MS PGothic</vt:lpstr>
      <vt:lpstr>MS PGothic</vt:lpstr>
      <vt:lpstr>Arial</vt:lpstr>
      <vt:lpstr>Calibri</vt:lpstr>
      <vt:lpstr>Garamond</vt:lpstr>
      <vt:lpstr>Times New Roman</vt:lpstr>
      <vt:lpstr>Wingdings</vt:lpstr>
      <vt:lpstr>advanced pid</vt:lpstr>
      <vt:lpstr> Upper Genital Tract  Infection </vt:lpstr>
      <vt:lpstr>Objectives :  </vt:lpstr>
      <vt:lpstr>  Upper Genital Tract  Infection </vt:lpstr>
      <vt:lpstr>Upper Genital Tract  Infection</vt:lpstr>
      <vt:lpstr>Pathway of Ascendant Infection</vt:lpstr>
      <vt:lpstr> Risk factors </vt:lpstr>
      <vt:lpstr>Risk factors</vt:lpstr>
      <vt:lpstr> Microbiology  </vt:lpstr>
      <vt:lpstr>Microbiology</vt:lpstr>
      <vt:lpstr>Microbiology</vt:lpstr>
      <vt:lpstr>Histopathology</vt:lpstr>
      <vt:lpstr>Histopathology</vt:lpstr>
      <vt:lpstr>PowerPoint Presentation</vt:lpstr>
      <vt:lpstr>On Histology</vt:lpstr>
      <vt:lpstr>Normal Human Fallopian Tube Tissue</vt:lpstr>
      <vt:lpstr>C. trachomatis Infection (PID)</vt:lpstr>
      <vt:lpstr>Symptoms of PID:</vt:lpstr>
      <vt:lpstr>Clinical presentation</vt:lpstr>
      <vt:lpstr>Clinical presentation</vt:lpstr>
      <vt:lpstr>Clinical presentation</vt:lpstr>
      <vt:lpstr>Clinical presentation</vt:lpstr>
      <vt:lpstr> Differential Diagnosis </vt:lpstr>
      <vt:lpstr>Investigation</vt:lpstr>
      <vt:lpstr>Investigation</vt:lpstr>
      <vt:lpstr>Investigation</vt:lpstr>
      <vt:lpstr>Investigation</vt:lpstr>
      <vt:lpstr>Investigation</vt:lpstr>
      <vt:lpstr>Results of PID:</vt:lpstr>
      <vt:lpstr> Treatment </vt:lpstr>
      <vt:lpstr>Treatment</vt:lpstr>
      <vt:lpstr>Oral Regimens</vt:lpstr>
      <vt:lpstr>Follow-Up</vt:lpstr>
      <vt:lpstr> T.B of Genital tract  </vt:lpstr>
      <vt:lpstr>T.B of Genital tract</vt:lpstr>
      <vt:lpstr>T.B of Genital tract</vt:lpstr>
      <vt:lpstr>T.B of Genital tract</vt:lpstr>
      <vt:lpstr>Treatment :Antimicrobial chemotherapy</vt:lpstr>
      <vt:lpstr>Treatment :Antimicrobial chemotherapy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Upper Genital Tract  Infection</dc:title>
  <dc:creator>A</dc:creator>
  <cp:lastModifiedBy>DELL</cp:lastModifiedBy>
  <cp:revision>12</cp:revision>
  <dcterms:created xsi:type="dcterms:W3CDTF">2014-09-20T20:32:32Z</dcterms:created>
  <dcterms:modified xsi:type="dcterms:W3CDTF">2020-12-19T20:59:48Z</dcterms:modified>
</cp:coreProperties>
</file>